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85" r:id="rId2"/>
    <p:sldId id="287" r:id="rId3"/>
    <p:sldId id="286" r:id="rId4"/>
    <p:sldId id="288" r:id="rId5"/>
    <p:sldId id="289" r:id="rId6"/>
    <p:sldId id="290" r:id="rId7"/>
    <p:sldId id="291" r:id="rId8"/>
    <p:sldId id="292" r:id="rId9"/>
    <p:sldId id="293" r:id="rId10"/>
    <p:sldId id="294" r:id="rId11"/>
    <p:sldId id="295" r:id="rId12"/>
    <p:sldId id="297" r:id="rId13"/>
    <p:sldId id="300" r:id="rId14"/>
    <p:sldId id="298" r:id="rId15"/>
    <p:sldId id="299" r:id="rId16"/>
    <p:sldId id="296" r:id="rId17"/>
    <p:sldId id="301" r:id="rId18"/>
    <p:sldId id="302" r:id="rId19"/>
    <p:sldId id="303" r:id="rId20"/>
    <p:sldId id="304" r:id="rId21"/>
    <p:sldId id="305" r:id="rId22"/>
    <p:sldId id="306" r:id="rId23"/>
    <p:sldId id="307" r:id="rId24"/>
    <p:sldId id="308" r:id="rId25"/>
    <p:sldId id="309" r:id="rId26"/>
    <p:sldId id="310" r:id="rId27"/>
    <p:sldId id="311" r:id="rId28"/>
    <p:sldId id="315" r:id="rId29"/>
    <p:sldId id="31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48"/>
    <p:restoredTop sz="94621"/>
  </p:normalViewPr>
  <p:slideViewPr>
    <p:cSldViewPr snapToGrid="0">
      <p:cViewPr varScale="1">
        <p:scale>
          <a:sx n="108" d="100"/>
          <a:sy n="108" d="100"/>
        </p:scale>
        <p:origin x="3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1T22:23:27.191"/>
    </inkml:context>
    <inkml:brush xml:id="br0">
      <inkml:brushProperty name="width" value="0.1" units="cm"/>
      <inkml:brushProperty name="height" value="0.1" units="cm"/>
      <inkml:brushProperty name="color" value="#333333"/>
    </inkml:brush>
  </inkml:definitions>
  <inkml:trace contextRef="#ctx0" brushRef="#br0">0 174 24575,'60'45'0,"0"0"0,-12-10 0,-2 17 0,28-4 0,-22-40 0,16-6 0,15-6 0,11-5 0,9-4 0,7-3 0,3-3 0,3-1 0,-2-1 0,-4 1 0,-5 1 0,-10 2 0,-10 3 0,-14 3 0,22 0 0,-19 3 0,-1-1 0,21-2 0,-1-3 0,0 1 0,0 0 0,0-1 0,1 1 0,-1 0 0,0-1 0,0 1 0,0 0 0,0 0 0,1-1 0,-1 1 0,0 0 0,0-1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1T22:23:30.389"/>
    </inkml:context>
    <inkml:brush xml:id="br0">
      <inkml:brushProperty name="width" value="0.1" units="cm"/>
      <inkml:brushProperty name="height" value="0.1" units="cm"/>
      <inkml:brushProperty name="color" value="#333333"/>
    </inkml:brush>
  </inkml:definitions>
  <inkml:trace contextRef="#ctx0" brushRef="#br0">1 0 24575,'40'30'0,"23"11"0,-22-13 0,3 2 0,8 4 0,2 1 0,0 1 0,0 0 0,-8-6 0,-3-1 0,22 16 0,-25-18 0,-20-14 0,-7-5 0,-4-6 0,-5 1 0,0 0 0,1 1 0,3 2 0,14 6 0,10 3 0,8 4 0,3 0 0,-8-3 0,-8-4 0,-12-6 0,-12-4 0,-7-2 0,-3 0 0,0 0 0,-1 0 0,-5 0 0,-7 0 0,-9 4 0,-7 3 0,-1 5 0,0 3 0,-1 3 0,-5 5 0,-12 3 0,-3 2 0,-1 1 0,5-1 0,8-1 0,-2 0 0,-3 0 0,-2 1 0,2 0 0,9-2 0,10-5 0,12-7 0,8-4 0,4-6 0,7-2 0,-1 0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C7B9A4-BB0C-9748-AA49-9BF4FF15D085}" type="datetimeFigureOut">
              <a:rPr lang="en-US" smtClean="0"/>
              <a:t>6/23/23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68554A-1393-DB4B-9AC4-857637120741}" type="slidenum">
              <a:rPr lang="en-US" smtClean="0"/>
              <a:t>‹#›</a:t>
            </a:fld>
            <a:endParaRPr lang="en-US"/>
          </a:p>
        </p:txBody>
      </p:sp>
    </p:spTree>
    <p:extLst>
      <p:ext uri="{BB962C8B-B14F-4D97-AF65-F5344CB8AC3E}">
        <p14:creationId xmlns:p14="http://schemas.microsoft.com/office/powerpoint/2010/main" val="15337547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4E01E-81C9-FD06-BAE7-54AEA8B6F5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8BBE5D-D1BB-DC81-2F34-8C9B6710BF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5B8E4C-0C49-E645-4D0C-1A35E006939D}"/>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5" name="Footer Placeholder 4">
            <a:extLst>
              <a:ext uri="{FF2B5EF4-FFF2-40B4-BE49-F238E27FC236}">
                <a16:creationId xmlns:a16="http://schemas.microsoft.com/office/drawing/2014/main" id="{FB6AE894-BC42-C856-3C63-9ECCDCBC1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E85258-0735-3F7D-96A7-D83F88A05A74}"/>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1922474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98DEF-96F6-2D9E-7B0B-90C346AD09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A74883-2451-6383-CB9E-C38BF3428C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CEEEAD-088E-E3D7-8E94-D1A19404D112}"/>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5" name="Footer Placeholder 4">
            <a:extLst>
              <a:ext uri="{FF2B5EF4-FFF2-40B4-BE49-F238E27FC236}">
                <a16:creationId xmlns:a16="http://schemas.microsoft.com/office/drawing/2014/main" id="{11631833-DDBA-D6A6-648A-EACC341D0D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5957D3-3AB8-C607-A93D-3AB12A33A598}"/>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11744662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BCC1FE-32B1-B255-8558-9F16F5D0169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1E6135-EBF0-AF81-CAB6-16B9F96881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AC7CCD-E565-7FA0-0B68-DE84207E25C1}"/>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5" name="Footer Placeholder 4">
            <a:extLst>
              <a:ext uri="{FF2B5EF4-FFF2-40B4-BE49-F238E27FC236}">
                <a16:creationId xmlns:a16="http://schemas.microsoft.com/office/drawing/2014/main" id="{4B3E0BD8-3BCF-8A22-6ED2-38C0C1654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F41D9-87DF-9E0C-C3CE-A3DF1D9CE98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4034961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AB94B-B756-8C17-AA18-C52FA27563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91E525-DA00-0FA7-A3C3-C3347498FD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343CA2-8993-7448-5CFE-4AB8AA80DAF2}"/>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5" name="Footer Placeholder 4">
            <a:extLst>
              <a:ext uri="{FF2B5EF4-FFF2-40B4-BE49-F238E27FC236}">
                <a16:creationId xmlns:a16="http://schemas.microsoft.com/office/drawing/2014/main" id="{E6918F27-9435-BF0A-38AE-748A8B28A5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5D3836-1C52-207D-E7D8-2CA092E6E82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996433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699D-19AD-AFF1-9201-88A60EF459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456583-FB9E-0BA6-DACA-8AEA6751D1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4B17AC-AC54-A17C-C874-C9D49BBE46F3}"/>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5" name="Footer Placeholder 4">
            <a:extLst>
              <a:ext uri="{FF2B5EF4-FFF2-40B4-BE49-F238E27FC236}">
                <a16:creationId xmlns:a16="http://schemas.microsoft.com/office/drawing/2014/main" id="{FA366808-41A0-703E-F7F8-CC775C9B01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B8D080-FD12-06A4-F58D-3EAB5C522A6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885143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24B99-5E46-52EE-B70D-087B131584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F8BC54-A813-BDAE-E81C-7D3E74EC15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986C76-7AD6-E928-D32C-3D90590EA87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DA4F165-DEFD-F9AC-E566-F9D6231F9498}"/>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6" name="Footer Placeholder 5">
            <a:extLst>
              <a:ext uri="{FF2B5EF4-FFF2-40B4-BE49-F238E27FC236}">
                <a16:creationId xmlns:a16="http://schemas.microsoft.com/office/drawing/2014/main" id="{C4959CB6-09A8-7906-899C-BB4CD88F60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BFA33C-59ED-AD43-D321-971721D30E00}"/>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2373439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C9D40-9F6A-8AAC-9341-07E9BF772FC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02CAE4-6CD0-6C2F-1C44-FCB615A7D2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60A837E-9486-D7BA-30D2-4AF51C229A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15B1C2-5823-BABD-3780-060BDC568C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5F64C5-2DAC-97E1-E4FF-0F25EB8E01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5B6FED-F681-B9C1-2B7E-1B4556D7F8FF}"/>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8" name="Footer Placeholder 7">
            <a:extLst>
              <a:ext uri="{FF2B5EF4-FFF2-40B4-BE49-F238E27FC236}">
                <a16:creationId xmlns:a16="http://schemas.microsoft.com/office/drawing/2014/main" id="{68D799F7-0DD0-1CFA-6E0D-4DB1EFDFE5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88B4AA-1D89-3ECF-6165-D4B44742D500}"/>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1201796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152B3-2743-7F58-CF8B-5F2DE3C6FF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9D770A-6B76-1035-1020-223135BA500D}"/>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4" name="Footer Placeholder 3">
            <a:extLst>
              <a:ext uri="{FF2B5EF4-FFF2-40B4-BE49-F238E27FC236}">
                <a16:creationId xmlns:a16="http://schemas.microsoft.com/office/drawing/2014/main" id="{D312BC20-0A3F-21E8-70B6-432B1F326F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F81679-C2C2-6030-ED02-ADB5F6F37F7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58576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9F1D95-9BF1-4578-9EC4-B102D0B21245}"/>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3" name="Footer Placeholder 2">
            <a:extLst>
              <a:ext uri="{FF2B5EF4-FFF2-40B4-BE49-F238E27FC236}">
                <a16:creationId xmlns:a16="http://schemas.microsoft.com/office/drawing/2014/main" id="{BE99492E-4003-5117-86AF-D57F1D7DFCF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7B3A81-9F30-DC9E-7141-6C1F8E3B9047}"/>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802431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7ADE2-FC4F-B8EE-6AF4-56ECE19C9B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5EEF89C-4A30-77CF-23B0-67F9FBBAE0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F9A5BC-FA3A-C181-E181-A3385F357F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DC6CFE-AC48-EA6B-2C5B-2636C3446DA4}"/>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6" name="Footer Placeholder 5">
            <a:extLst>
              <a:ext uri="{FF2B5EF4-FFF2-40B4-BE49-F238E27FC236}">
                <a16:creationId xmlns:a16="http://schemas.microsoft.com/office/drawing/2014/main" id="{55A7E202-DB3C-0E5D-BDB1-50A43E4050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124FF8-89B4-3B1A-B12A-0F1BE9DA72D0}"/>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3594011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768C7-F758-268A-A767-9F7884D043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31EDCB8-7BCC-3F7A-348D-A185723322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D533E52-47AA-5B9A-0D03-020C26178B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AF64C0-D0AB-5581-4B7D-96BD088EFC20}"/>
              </a:ext>
            </a:extLst>
          </p:cNvPr>
          <p:cNvSpPr>
            <a:spLocks noGrp="1"/>
          </p:cNvSpPr>
          <p:nvPr>
            <p:ph type="dt" sz="half" idx="10"/>
          </p:nvPr>
        </p:nvSpPr>
        <p:spPr/>
        <p:txBody>
          <a:bodyPr/>
          <a:lstStyle/>
          <a:p>
            <a:fld id="{08B70578-B394-9645-B56F-85ECA5B94EA5}" type="datetimeFigureOut">
              <a:rPr lang="en-US" smtClean="0"/>
              <a:t>6/23/23</a:t>
            </a:fld>
            <a:endParaRPr lang="en-US"/>
          </a:p>
        </p:txBody>
      </p:sp>
      <p:sp>
        <p:nvSpPr>
          <p:cNvPr id="6" name="Footer Placeholder 5">
            <a:extLst>
              <a:ext uri="{FF2B5EF4-FFF2-40B4-BE49-F238E27FC236}">
                <a16:creationId xmlns:a16="http://schemas.microsoft.com/office/drawing/2014/main" id="{8B91F253-8740-82C5-4584-F56D6571CC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317CE3-944E-B57D-40DB-7139EE5A9F91}"/>
              </a:ext>
            </a:extLst>
          </p:cNvPr>
          <p:cNvSpPr>
            <a:spLocks noGrp="1"/>
          </p:cNvSpPr>
          <p:nvPr>
            <p:ph type="sldNum" sz="quarter" idx="12"/>
          </p:nvPr>
        </p:nvSpPr>
        <p:spPr/>
        <p:txBody>
          <a:bodyPr/>
          <a:lstStyle/>
          <a:p>
            <a:fld id="{D0654D0F-EC48-9040-92DA-5001B1C8B96E}" type="slidenum">
              <a:rPr lang="en-US" smtClean="0"/>
              <a:t>‹#›</a:t>
            </a:fld>
            <a:endParaRPr lang="en-US"/>
          </a:p>
        </p:txBody>
      </p:sp>
    </p:spTree>
    <p:extLst>
      <p:ext uri="{BB962C8B-B14F-4D97-AF65-F5344CB8AC3E}">
        <p14:creationId xmlns:p14="http://schemas.microsoft.com/office/powerpoint/2010/main" val="4247512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2A2AC9-9782-68A8-0BE2-2D6661672C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02FEEA7-95B9-B8A4-DAE2-6EF8636E3C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EE0F7F-4870-6C40-CB58-DE9E29A846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B70578-B394-9645-B56F-85ECA5B94EA5}" type="datetimeFigureOut">
              <a:rPr lang="en-US" smtClean="0"/>
              <a:t>6/23/23</a:t>
            </a:fld>
            <a:endParaRPr lang="en-US"/>
          </a:p>
        </p:txBody>
      </p:sp>
      <p:sp>
        <p:nvSpPr>
          <p:cNvPr id="5" name="Footer Placeholder 4">
            <a:extLst>
              <a:ext uri="{FF2B5EF4-FFF2-40B4-BE49-F238E27FC236}">
                <a16:creationId xmlns:a16="http://schemas.microsoft.com/office/drawing/2014/main" id="{7134B839-C778-627B-E4E6-0DC1EBD90F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B401F08-9C63-60EA-0874-74E16894D4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654D0F-EC48-9040-92DA-5001B1C8B96E}" type="slidenum">
              <a:rPr lang="en-US" smtClean="0"/>
              <a:t>‹#›</a:t>
            </a:fld>
            <a:endParaRPr lang="en-US"/>
          </a:p>
        </p:txBody>
      </p:sp>
    </p:spTree>
    <p:extLst>
      <p:ext uri="{BB962C8B-B14F-4D97-AF65-F5344CB8AC3E}">
        <p14:creationId xmlns:p14="http://schemas.microsoft.com/office/powerpoint/2010/main" val="39070982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2.png"/><Relationship Id="rId7" Type="http://schemas.openxmlformats.org/officeDocument/2006/relationships/customXml" Target="../ink/ink2.xml"/><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customXml" Target="../ink/ink1.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47D6E1-FB67-7081-6A50-2DD9599AA143}"/>
              </a:ext>
            </a:extLst>
          </p:cNvPr>
          <p:cNvSpPr txBox="1"/>
          <p:nvPr/>
        </p:nvSpPr>
        <p:spPr>
          <a:xfrm>
            <a:off x="4037610" y="724395"/>
            <a:ext cx="3326936" cy="523220"/>
          </a:xfrm>
          <a:prstGeom prst="rect">
            <a:avLst/>
          </a:prstGeom>
          <a:noFill/>
        </p:spPr>
        <p:txBody>
          <a:bodyPr wrap="none" rtlCol="0">
            <a:spAutoFit/>
          </a:bodyPr>
          <a:lstStyle/>
          <a:p>
            <a:r>
              <a:rPr lang="en-US" sz="2800" b="1" dirty="0"/>
              <a:t>ETL &amp; ELT Techniques</a:t>
            </a:r>
          </a:p>
        </p:txBody>
      </p:sp>
      <p:sp>
        <p:nvSpPr>
          <p:cNvPr id="4" name="TextBox 3">
            <a:extLst>
              <a:ext uri="{FF2B5EF4-FFF2-40B4-BE49-F238E27FC236}">
                <a16:creationId xmlns:a16="http://schemas.microsoft.com/office/drawing/2014/main" id="{76ED51D6-F854-82D8-1CA2-C74B734DC699}"/>
              </a:ext>
            </a:extLst>
          </p:cNvPr>
          <p:cNvSpPr txBox="1"/>
          <p:nvPr/>
        </p:nvSpPr>
        <p:spPr>
          <a:xfrm>
            <a:off x="3048990" y="2000808"/>
            <a:ext cx="6097978" cy="2862322"/>
          </a:xfrm>
          <a:prstGeom prst="rect">
            <a:avLst/>
          </a:prstGeom>
          <a:noFill/>
        </p:spPr>
        <p:txBody>
          <a:bodyPr wrap="square">
            <a:spAutoFit/>
          </a:bodyPr>
          <a:lstStyle/>
          <a:p>
            <a:pPr algn="l">
              <a:buFont typeface="Arial" panose="020B0604020202020204" pitchFamily="34" charset="0"/>
              <a:buChar char="•"/>
            </a:pPr>
            <a:r>
              <a:rPr lang="en-CA" b="0" i="0" dirty="0">
                <a:solidFill>
                  <a:srgbClr val="333333"/>
                </a:solidFill>
                <a:effectLst/>
                <a:latin typeface="Source Sans Pro" panose="020B0503030403020204" pitchFamily="34" charset="0"/>
              </a:rPr>
              <a:t>Describe what an ETL process is</a:t>
            </a:r>
          </a:p>
          <a:p>
            <a:pPr algn="l">
              <a:buFont typeface="Arial" panose="020B0604020202020204" pitchFamily="34" charset="0"/>
              <a:buChar char="•"/>
            </a:pPr>
            <a:r>
              <a:rPr lang="en-CA" b="0" i="0" dirty="0">
                <a:solidFill>
                  <a:srgbClr val="333333"/>
                </a:solidFill>
                <a:effectLst/>
                <a:latin typeface="Source Sans Pro" panose="020B0503030403020204" pitchFamily="34" charset="0"/>
              </a:rPr>
              <a:t>Explain what data loading means</a:t>
            </a:r>
          </a:p>
          <a:p>
            <a:pPr algn="l">
              <a:buFont typeface="Arial" panose="020B0604020202020204" pitchFamily="34" charset="0"/>
              <a:buChar char="•"/>
            </a:pPr>
            <a:r>
              <a:rPr lang="en-CA" b="0" i="0" dirty="0">
                <a:solidFill>
                  <a:srgbClr val="333333"/>
                </a:solidFill>
                <a:effectLst/>
                <a:latin typeface="Source Sans Pro" panose="020B0503030403020204" pitchFamily="34" charset="0"/>
              </a:rPr>
              <a:t>Describe why ELT is an emergent trend</a:t>
            </a:r>
          </a:p>
          <a:p>
            <a:pPr algn="l">
              <a:buFont typeface="Arial" panose="020B0604020202020204" pitchFamily="34" charset="0"/>
              <a:buChar char="•"/>
            </a:pPr>
            <a:r>
              <a:rPr lang="en-CA" b="0" i="0" dirty="0">
                <a:solidFill>
                  <a:srgbClr val="333333"/>
                </a:solidFill>
                <a:effectLst/>
                <a:latin typeface="Source Sans Pro" panose="020B0503030403020204" pitchFamily="34" charset="0"/>
              </a:rPr>
              <a:t>Describe the trending shift from ETL to ELT</a:t>
            </a:r>
          </a:p>
          <a:p>
            <a:pPr algn="l">
              <a:buFont typeface="Arial" panose="020B0604020202020204" pitchFamily="34" charset="0"/>
              <a:buChar char="•"/>
            </a:pPr>
            <a:r>
              <a:rPr lang="en-CA" b="0" i="0" dirty="0">
                <a:solidFill>
                  <a:srgbClr val="333333"/>
                </a:solidFill>
                <a:effectLst/>
                <a:latin typeface="Source Sans Pro" panose="020B0503030403020204" pitchFamily="34" charset="0"/>
              </a:rPr>
              <a:t>Summarize data extraction techniques</a:t>
            </a:r>
          </a:p>
          <a:p>
            <a:pPr algn="l">
              <a:buFont typeface="Arial" panose="020B0604020202020204" pitchFamily="34" charset="0"/>
              <a:buChar char="•"/>
            </a:pPr>
            <a:r>
              <a:rPr lang="en-CA" b="0" i="0" dirty="0">
                <a:solidFill>
                  <a:srgbClr val="333333"/>
                </a:solidFill>
                <a:effectLst/>
                <a:latin typeface="Source Sans Pro" panose="020B0503030403020204" pitchFamily="34" charset="0"/>
              </a:rPr>
              <a:t>Name data transformation techniques</a:t>
            </a:r>
          </a:p>
          <a:p>
            <a:pPr algn="l">
              <a:buFont typeface="Arial" panose="020B0604020202020204" pitchFamily="34" charset="0"/>
              <a:buChar char="•"/>
            </a:pPr>
            <a:r>
              <a:rPr lang="en-CA" b="0" i="0" dirty="0">
                <a:solidFill>
                  <a:srgbClr val="333333"/>
                </a:solidFill>
                <a:effectLst/>
                <a:latin typeface="Source Sans Pro" panose="020B0503030403020204" pitchFamily="34" charset="0"/>
              </a:rPr>
              <a:t>List ways information can be “lost in transformation”</a:t>
            </a:r>
          </a:p>
          <a:p>
            <a:pPr algn="l">
              <a:buFont typeface="Arial" panose="020B0604020202020204" pitchFamily="34" charset="0"/>
              <a:buChar char="•"/>
            </a:pPr>
            <a:r>
              <a:rPr lang="en-CA" b="0" i="0" dirty="0">
                <a:solidFill>
                  <a:srgbClr val="333333"/>
                </a:solidFill>
                <a:effectLst/>
                <a:latin typeface="Source Sans Pro" panose="020B0503030403020204" pitchFamily="34" charset="0"/>
              </a:rPr>
              <a:t>Summarize data loading techniques</a:t>
            </a:r>
          </a:p>
          <a:p>
            <a:pPr algn="l">
              <a:buFont typeface="Arial" panose="020B0604020202020204" pitchFamily="34" charset="0"/>
              <a:buChar char="•"/>
            </a:pPr>
            <a:r>
              <a:rPr lang="en-CA" b="0" i="0" dirty="0">
                <a:solidFill>
                  <a:srgbClr val="333333"/>
                </a:solidFill>
                <a:effectLst/>
                <a:latin typeface="Source Sans Pro" panose="020B0503030403020204" pitchFamily="34" charset="0"/>
              </a:rPr>
              <a:t>Differentiate batch loading from stream loading ​</a:t>
            </a:r>
          </a:p>
          <a:p>
            <a:pPr algn="l">
              <a:buFont typeface="Arial" panose="020B0604020202020204" pitchFamily="34" charset="0"/>
              <a:buChar char="•"/>
            </a:pPr>
            <a:r>
              <a:rPr lang="en-CA" b="0" i="0" dirty="0">
                <a:solidFill>
                  <a:srgbClr val="333333"/>
                </a:solidFill>
                <a:effectLst/>
                <a:latin typeface="Source Sans Pro" panose="020B0503030403020204" pitchFamily="34" charset="0"/>
              </a:rPr>
              <a:t>Contrast ETL and ELT.</a:t>
            </a:r>
          </a:p>
        </p:txBody>
      </p:sp>
    </p:spTree>
    <p:extLst>
      <p:ext uri="{BB962C8B-B14F-4D97-AF65-F5344CB8AC3E}">
        <p14:creationId xmlns:p14="http://schemas.microsoft.com/office/powerpoint/2010/main" val="1878532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485908-110A-1F5E-E2BD-C8CB0A5081DE}"/>
              </a:ext>
            </a:extLst>
          </p:cNvPr>
          <p:cNvPicPr>
            <a:picLocks noChangeAspect="1"/>
          </p:cNvPicPr>
          <p:nvPr/>
        </p:nvPicPr>
        <p:blipFill>
          <a:blip r:embed="rId2"/>
          <a:stretch>
            <a:fillRect/>
          </a:stretch>
        </p:blipFill>
        <p:spPr>
          <a:xfrm>
            <a:off x="0" y="94702"/>
            <a:ext cx="6530437" cy="3225154"/>
          </a:xfrm>
          <a:prstGeom prst="rect">
            <a:avLst/>
          </a:prstGeom>
        </p:spPr>
      </p:pic>
      <p:pic>
        <p:nvPicPr>
          <p:cNvPr id="3" name="Picture 2">
            <a:extLst>
              <a:ext uri="{FF2B5EF4-FFF2-40B4-BE49-F238E27FC236}">
                <a16:creationId xmlns:a16="http://schemas.microsoft.com/office/drawing/2014/main" id="{84E6A24F-1FD5-F3F3-3C12-EFC9FCCB6F46}"/>
              </a:ext>
            </a:extLst>
          </p:cNvPr>
          <p:cNvPicPr>
            <a:picLocks noChangeAspect="1"/>
          </p:cNvPicPr>
          <p:nvPr/>
        </p:nvPicPr>
        <p:blipFill>
          <a:blip r:embed="rId3"/>
          <a:stretch>
            <a:fillRect/>
          </a:stretch>
        </p:blipFill>
        <p:spPr>
          <a:xfrm>
            <a:off x="4868882" y="3319856"/>
            <a:ext cx="7215249" cy="3538144"/>
          </a:xfrm>
          <a:prstGeom prst="rect">
            <a:avLst/>
          </a:prstGeom>
        </p:spPr>
      </p:pic>
    </p:spTree>
    <p:extLst>
      <p:ext uri="{BB962C8B-B14F-4D97-AF65-F5344CB8AC3E}">
        <p14:creationId xmlns:p14="http://schemas.microsoft.com/office/powerpoint/2010/main" val="29280876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971C8D-B1D1-A645-7706-8584F27A2A89}"/>
              </a:ext>
            </a:extLst>
          </p:cNvPr>
          <p:cNvSpPr txBox="1"/>
          <p:nvPr/>
        </p:nvSpPr>
        <p:spPr>
          <a:xfrm>
            <a:off x="0" y="3266511"/>
            <a:ext cx="11910223" cy="3612271"/>
          </a:xfrm>
          <a:prstGeom prst="rect">
            <a:avLst/>
          </a:prstGeom>
          <a:noFill/>
        </p:spPr>
        <p:txBody>
          <a:bodyPr wrap="square">
            <a:spAutoFit/>
          </a:bodyPr>
          <a:lstStyle/>
          <a:p>
            <a:pPr algn="l">
              <a:lnSpc>
                <a:spcPct val="150000"/>
              </a:lnSpc>
            </a:pPr>
            <a:r>
              <a:rPr lang="en-CA" sz="1400" b="1" i="0" dirty="0">
                <a:solidFill>
                  <a:srgbClr val="333333"/>
                </a:solidFill>
                <a:effectLst/>
                <a:latin typeface="OpenSans"/>
              </a:rPr>
              <a:t>ELT is a natural evolution of ETL. </a:t>
            </a:r>
          </a:p>
          <a:p>
            <a:pPr marL="171450" indent="-171450" algn="l">
              <a:lnSpc>
                <a:spcPct val="150000"/>
              </a:lnSpc>
              <a:buFont typeface="Arial" panose="020B0604020202020204" pitchFamily="34" charset="0"/>
              <a:buChar char="•"/>
            </a:pPr>
            <a:r>
              <a:rPr lang="en-CA" sz="1400" b="0" i="0" dirty="0">
                <a:solidFill>
                  <a:srgbClr val="333333"/>
                </a:solidFill>
                <a:effectLst/>
                <a:latin typeface="OpenSans"/>
              </a:rPr>
              <a:t>One of the factors driving that evolution is the demand to </a:t>
            </a:r>
            <a:r>
              <a:rPr lang="en-CA" sz="1400" b="1" i="0" dirty="0">
                <a:solidFill>
                  <a:srgbClr val="333333"/>
                </a:solidFill>
                <a:effectLst/>
                <a:latin typeface="OpenSans"/>
              </a:rPr>
              <a:t>release raw data to a wider user base for the enterprise</a:t>
            </a:r>
            <a:r>
              <a:rPr lang="en-CA" sz="1400" b="0" i="0" dirty="0">
                <a:solidFill>
                  <a:srgbClr val="333333"/>
                </a:solidFill>
                <a:effectLst/>
                <a:latin typeface="OpenSans"/>
              </a:rPr>
              <a:t>. </a:t>
            </a:r>
          </a:p>
          <a:p>
            <a:pPr marL="171450" indent="-171450" algn="l">
              <a:lnSpc>
                <a:spcPct val="150000"/>
              </a:lnSpc>
              <a:buFont typeface="Arial" panose="020B0604020202020204" pitchFamily="34" charset="0"/>
              <a:buChar char="•"/>
            </a:pPr>
            <a:r>
              <a:rPr lang="en-CA" sz="1400" b="0" i="0" dirty="0">
                <a:solidFill>
                  <a:srgbClr val="333333"/>
                </a:solidFill>
                <a:effectLst/>
                <a:latin typeface="OpenSans"/>
              </a:rPr>
              <a:t>Traditionally, </a:t>
            </a:r>
            <a:r>
              <a:rPr lang="en-CA" sz="1400" b="1" i="0" dirty="0">
                <a:solidFill>
                  <a:srgbClr val="333333"/>
                </a:solidFill>
                <a:effectLst/>
                <a:latin typeface="OpenSans"/>
              </a:rPr>
              <a:t>ETL p</a:t>
            </a:r>
            <a:r>
              <a:rPr lang="en-CA" sz="1400" b="0" i="0" dirty="0">
                <a:solidFill>
                  <a:srgbClr val="333333"/>
                </a:solidFill>
                <a:effectLst/>
                <a:latin typeface="OpenSans"/>
              </a:rPr>
              <a:t>rocesses include an </a:t>
            </a:r>
            <a:r>
              <a:rPr lang="en-CA" sz="1400" b="1" i="0" dirty="0">
                <a:solidFill>
                  <a:srgbClr val="333333"/>
                </a:solidFill>
                <a:effectLst/>
                <a:latin typeface="OpenSans"/>
              </a:rPr>
              <a:t>intermediate storage facility </a:t>
            </a:r>
            <a:r>
              <a:rPr lang="en-CA" sz="1400" b="0" i="0" dirty="0">
                <a:solidFill>
                  <a:srgbClr val="333333"/>
                </a:solidFill>
                <a:effectLst/>
                <a:latin typeface="OpenSans"/>
              </a:rPr>
              <a:t>called a </a:t>
            </a:r>
            <a:r>
              <a:rPr lang="en-CA" sz="1400" b="1" i="0" dirty="0">
                <a:solidFill>
                  <a:schemeClr val="accent2"/>
                </a:solidFill>
                <a:effectLst/>
                <a:latin typeface="OpenSans"/>
              </a:rPr>
              <a:t>staging area.</a:t>
            </a:r>
          </a:p>
          <a:p>
            <a:pPr marL="171450" indent="-171450" algn="l">
              <a:lnSpc>
                <a:spcPct val="150000"/>
              </a:lnSpc>
              <a:buFont typeface="Arial" panose="020B0604020202020204" pitchFamily="34" charset="0"/>
              <a:buChar char="•"/>
            </a:pPr>
            <a:r>
              <a:rPr lang="en-CA" sz="1400" b="0" i="0" dirty="0">
                <a:solidFill>
                  <a:srgbClr val="333333"/>
                </a:solidFill>
                <a:effectLst/>
                <a:latin typeface="OpenSans"/>
              </a:rPr>
              <a:t>This is </a:t>
            </a:r>
            <a:r>
              <a:rPr lang="en-CA" sz="1400" b="0" i="0" u="sng" dirty="0">
                <a:solidFill>
                  <a:srgbClr val="333333"/>
                </a:solidFill>
                <a:effectLst/>
                <a:latin typeface="OpenSans"/>
              </a:rPr>
              <a:t>a holding area </a:t>
            </a:r>
            <a:r>
              <a:rPr lang="en-CA" sz="1400" b="0" i="0" dirty="0">
                <a:solidFill>
                  <a:srgbClr val="333333"/>
                </a:solidFill>
                <a:effectLst/>
                <a:latin typeface="OpenSans"/>
              </a:rPr>
              <a:t>for </a:t>
            </a:r>
            <a:r>
              <a:rPr lang="en-CA" sz="1400" b="1" i="0" dirty="0">
                <a:solidFill>
                  <a:srgbClr val="333333"/>
                </a:solidFill>
                <a:effectLst/>
                <a:latin typeface="OpenSans"/>
              </a:rPr>
              <a:t>raw extracted data</a:t>
            </a:r>
            <a:r>
              <a:rPr lang="en-CA" sz="1400" b="0" i="0" dirty="0">
                <a:solidFill>
                  <a:srgbClr val="333333"/>
                </a:solidFill>
                <a:effectLst/>
                <a:latin typeface="OpenSans"/>
              </a:rPr>
              <a:t>, where you can run processes prior to loading the resulting transformed data into a data warehouse or a data mart. </a:t>
            </a:r>
          </a:p>
          <a:p>
            <a:pPr marL="171450" indent="-171450" algn="l">
              <a:lnSpc>
                <a:spcPct val="150000"/>
              </a:lnSpc>
              <a:buFont typeface="Arial" panose="020B0604020202020204" pitchFamily="34" charset="0"/>
              <a:buChar char="•"/>
            </a:pPr>
            <a:r>
              <a:rPr lang="en-CA" sz="1400" b="0" i="0" dirty="0">
                <a:solidFill>
                  <a:srgbClr val="333333"/>
                </a:solidFill>
                <a:effectLst/>
                <a:latin typeface="OpenSans"/>
              </a:rPr>
              <a:t>This sounds a lot like an ELT process, and the staging area fits the description of a </a:t>
            </a:r>
            <a:r>
              <a:rPr lang="en-CA" sz="1400" b="1" i="0" dirty="0">
                <a:solidFill>
                  <a:srgbClr val="333333"/>
                </a:solidFill>
                <a:effectLst/>
                <a:latin typeface="OpenSans"/>
              </a:rPr>
              <a:t>data lake</a:t>
            </a:r>
            <a:r>
              <a:rPr lang="en-CA" sz="1400" b="0" i="0" dirty="0">
                <a:solidFill>
                  <a:srgbClr val="333333"/>
                </a:solidFill>
                <a:effectLst/>
                <a:latin typeface="OpenSans"/>
              </a:rPr>
              <a:t>, which is a </a:t>
            </a:r>
            <a:r>
              <a:rPr lang="en-CA" sz="1400" b="1" i="0" u="sng" dirty="0">
                <a:solidFill>
                  <a:srgbClr val="333333"/>
                </a:solidFill>
                <a:effectLst/>
                <a:latin typeface="OpenSans"/>
              </a:rPr>
              <a:t>modern self-serve repository for storing and manipulating raw data.</a:t>
            </a:r>
            <a:endParaRPr lang="en-CA" sz="1400" b="1" u="sng" dirty="0">
              <a:solidFill>
                <a:srgbClr val="333333"/>
              </a:solidFill>
              <a:latin typeface="OpenSans"/>
            </a:endParaRPr>
          </a:p>
          <a:p>
            <a:pPr marL="171450" indent="-171450" algn="l">
              <a:lnSpc>
                <a:spcPct val="150000"/>
              </a:lnSpc>
              <a:buFont typeface="Arial" panose="020B0604020202020204" pitchFamily="34" charset="0"/>
              <a:buChar char="•"/>
            </a:pPr>
            <a:r>
              <a:rPr lang="en-CA" sz="1400" b="0" i="0" dirty="0">
                <a:solidFill>
                  <a:srgbClr val="333333"/>
                </a:solidFill>
                <a:effectLst/>
                <a:latin typeface="OpenSans"/>
              </a:rPr>
              <a:t>A traditional staging area, however, is not something that is usually shared across the company. </a:t>
            </a:r>
            <a:endParaRPr lang="en-CA" sz="1400" dirty="0">
              <a:solidFill>
                <a:srgbClr val="333333"/>
              </a:solidFill>
              <a:latin typeface="OpenSans"/>
            </a:endParaRPr>
          </a:p>
          <a:p>
            <a:pPr marL="171450" indent="-171450" algn="l">
              <a:lnSpc>
                <a:spcPct val="150000"/>
              </a:lnSpc>
              <a:buFont typeface="Arial" panose="020B0604020202020204" pitchFamily="34" charset="0"/>
              <a:buChar char="•"/>
            </a:pPr>
            <a:r>
              <a:rPr lang="en-CA" sz="1400" b="0" i="0" dirty="0">
                <a:solidFill>
                  <a:srgbClr val="333333"/>
                </a:solidFill>
                <a:effectLst/>
                <a:latin typeface="OpenSans"/>
              </a:rPr>
              <a:t>It's a private, siloed area set aside for developing, monitoring, and performance tuning the data pipeline and its </a:t>
            </a:r>
            <a:r>
              <a:rPr lang="en-CA" sz="1400" b="1" i="0" dirty="0">
                <a:solidFill>
                  <a:srgbClr val="333333"/>
                </a:solidFill>
                <a:effectLst/>
                <a:latin typeface="OpenSans"/>
              </a:rPr>
              <a:t>built-in transformations. </a:t>
            </a:r>
          </a:p>
          <a:p>
            <a:pPr marL="171450" indent="-171450" algn="l">
              <a:lnSpc>
                <a:spcPct val="150000"/>
              </a:lnSpc>
              <a:buFont typeface="Arial" panose="020B0604020202020204" pitchFamily="34" charset="0"/>
              <a:buChar char="•"/>
            </a:pPr>
            <a:r>
              <a:rPr lang="en-CA" sz="1400" b="0" i="0" dirty="0">
                <a:solidFill>
                  <a:srgbClr val="333333"/>
                </a:solidFill>
                <a:effectLst/>
                <a:latin typeface="OpenSans"/>
              </a:rPr>
              <a:t>Along with the ever-increasing ease-of-use and connection capabilities of analytics tools, raw data sources have become much more accessible to less technical end users. Accordingly, the paradigm is shifting to self-service data platforms.</a:t>
            </a:r>
          </a:p>
        </p:txBody>
      </p:sp>
      <p:pic>
        <p:nvPicPr>
          <p:cNvPr id="4" name="Picture 3">
            <a:extLst>
              <a:ext uri="{FF2B5EF4-FFF2-40B4-BE49-F238E27FC236}">
                <a16:creationId xmlns:a16="http://schemas.microsoft.com/office/drawing/2014/main" id="{D2B3AA27-E7D7-3C8D-7619-157C77312702}"/>
              </a:ext>
            </a:extLst>
          </p:cNvPr>
          <p:cNvPicPr>
            <a:picLocks noChangeAspect="1"/>
          </p:cNvPicPr>
          <p:nvPr/>
        </p:nvPicPr>
        <p:blipFill>
          <a:blip r:embed="rId2"/>
          <a:stretch>
            <a:fillRect/>
          </a:stretch>
        </p:blipFill>
        <p:spPr>
          <a:xfrm>
            <a:off x="3241963" y="299320"/>
            <a:ext cx="7077344" cy="3343435"/>
          </a:xfrm>
          <a:prstGeom prst="rect">
            <a:avLst/>
          </a:prstGeom>
        </p:spPr>
      </p:pic>
    </p:spTree>
    <p:extLst>
      <p:ext uri="{BB962C8B-B14F-4D97-AF65-F5344CB8AC3E}">
        <p14:creationId xmlns:p14="http://schemas.microsoft.com/office/powerpoint/2010/main" val="3524409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077F7A8-6C87-9C07-9D32-4252224B43F3}"/>
              </a:ext>
            </a:extLst>
          </p:cNvPr>
          <p:cNvPicPr>
            <a:picLocks noChangeAspect="1"/>
          </p:cNvPicPr>
          <p:nvPr/>
        </p:nvPicPr>
        <p:blipFill>
          <a:blip r:embed="rId2"/>
          <a:stretch>
            <a:fillRect/>
          </a:stretch>
        </p:blipFill>
        <p:spPr>
          <a:xfrm>
            <a:off x="343063" y="296305"/>
            <a:ext cx="6305361" cy="3622551"/>
          </a:xfrm>
          <a:prstGeom prst="rect">
            <a:avLst/>
          </a:prstGeom>
        </p:spPr>
      </p:pic>
    </p:spTree>
    <p:extLst>
      <p:ext uri="{BB962C8B-B14F-4D97-AF65-F5344CB8AC3E}">
        <p14:creationId xmlns:p14="http://schemas.microsoft.com/office/powerpoint/2010/main" val="234544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2CABB4-F9EA-67E9-2675-62244621ECB8}"/>
              </a:ext>
            </a:extLst>
          </p:cNvPr>
          <p:cNvSpPr txBox="1"/>
          <p:nvPr/>
        </p:nvSpPr>
        <p:spPr>
          <a:xfrm>
            <a:off x="4191990" y="2078182"/>
            <a:ext cx="3064622" cy="400110"/>
          </a:xfrm>
          <a:prstGeom prst="rect">
            <a:avLst/>
          </a:prstGeom>
          <a:noFill/>
        </p:spPr>
        <p:txBody>
          <a:bodyPr wrap="none" rtlCol="0">
            <a:spAutoFit/>
          </a:bodyPr>
          <a:lstStyle/>
          <a:p>
            <a:r>
              <a:rPr lang="en-US" sz="2000" b="1" dirty="0"/>
              <a:t>Data Extraction Techniques</a:t>
            </a:r>
          </a:p>
        </p:txBody>
      </p:sp>
    </p:spTree>
    <p:extLst>
      <p:ext uri="{BB962C8B-B14F-4D97-AF65-F5344CB8AC3E}">
        <p14:creationId xmlns:p14="http://schemas.microsoft.com/office/powerpoint/2010/main" val="1433099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D860F50-69B0-EB0A-E32A-D25F42D5BBB1}"/>
              </a:ext>
            </a:extLst>
          </p:cNvPr>
          <p:cNvPicPr>
            <a:picLocks noChangeAspect="1"/>
          </p:cNvPicPr>
          <p:nvPr/>
        </p:nvPicPr>
        <p:blipFill>
          <a:blip r:embed="rId2"/>
          <a:stretch>
            <a:fillRect/>
          </a:stretch>
        </p:blipFill>
        <p:spPr>
          <a:xfrm>
            <a:off x="197510" y="379350"/>
            <a:ext cx="7023100" cy="2489200"/>
          </a:xfrm>
          <a:prstGeom prst="rect">
            <a:avLst/>
          </a:prstGeom>
        </p:spPr>
      </p:pic>
      <p:pic>
        <p:nvPicPr>
          <p:cNvPr id="3" name="Picture 2">
            <a:extLst>
              <a:ext uri="{FF2B5EF4-FFF2-40B4-BE49-F238E27FC236}">
                <a16:creationId xmlns:a16="http://schemas.microsoft.com/office/drawing/2014/main" id="{3FEF1760-DA9D-4B43-A785-CEE71BA42D30}"/>
              </a:ext>
            </a:extLst>
          </p:cNvPr>
          <p:cNvPicPr>
            <a:picLocks noChangeAspect="1"/>
          </p:cNvPicPr>
          <p:nvPr/>
        </p:nvPicPr>
        <p:blipFill>
          <a:blip r:embed="rId3"/>
          <a:stretch>
            <a:fillRect/>
          </a:stretch>
        </p:blipFill>
        <p:spPr>
          <a:xfrm>
            <a:off x="330116" y="3290123"/>
            <a:ext cx="5924119" cy="2243777"/>
          </a:xfrm>
          <a:prstGeom prst="rect">
            <a:avLst/>
          </a:prstGeom>
        </p:spPr>
      </p:pic>
      <p:sp>
        <p:nvSpPr>
          <p:cNvPr id="4" name="TextBox 3">
            <a:extLst>
              <a:ext uri="{FF2B5EF4-FFF2-40B4-BE49-F238E27FC236}">
                <a16:creationId xmlns:a16="http://schemas.microsoft.com/office/drawing/2014/main" id="{09C978FB-CCC2-2E6C-C88E-84967F5C5832}"/>
              </a:ext>
            </a:extLst>
          </p:cNvPr>
          <p:cNvSpPr txBox="1"/>
          <p:nvPr/>
        </p:nvSpPr>
        <p:spPr>
          <a:xfrm>
            <a:off x="5082639" y="5272644"/>
            <a:ext cx="1106393" cy="369332"/>
          </a:xfrm>
          <a:prstGeom prst="rect">
            <a:avLst/>
          </a:prstGeom>
          <a:noFill/>
        </p:spPr>
        <p:txBody>
          <a:bodyPr wrap="none" rtlCol="0">
            <a:spAutoFit/>
          </a:bodyPr>
          <a:lstStyle/>
          <a:p>
            <a:r>
              <a:rPr lang="en-US" dirty="0"/>
              <a:t>DNA/RNA</a:t>
            </a:r>
          </a:p>
        </p:txBody>
      </p:sp>
    </p:spTree>
    <p:extLst>
      <p:ext uri="{BB962C8B-B14F-4D97-AF65-F5344CB8AC3E}">
        <p14:creationId xmlns:p14="http://schemas.microsoft.com/office/powerpoint/2010/main" val="398584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335BD5-240A-2D13-AC65-86079C12ADEF}"/>
              </a:ext>
            </a:extLst>
          </p:cNvPr>
          <p:cNvSpPr txBox="1"/>
          <p:nvPr/>
        </p:nvSpPr>
        <p:spPr>
          <a:xfrm>
            <a:off x="0" y="352064"/>
            <a:ext cx="7703128" cy="6199005"/>
          </a:xfrm>
          <a:prstGeom prst="rect">
            <a:avLst/>
          </a:prstGeom>
          <a:noFill/>
        </p:spPr>
        <p:txBody>
          <a:bodyPr wrap="square">
            <a:spAutoFit/>
          </a:bodyPr>
          <a:lstStyle/>
          <a:p>
            <a:pPr algn="l">
              <a:lnSpc>
                <a:spcPct val="150000"/>
              </a:lnSpc>
            </a:pPr>
            <a:r>
              <a:rPr lang="en-CA" sz="1400" b="0" i="0" dirty="0">
                <a:solidFill>
                  <a:srgbClr val="333333"/>
                </a:solidFill>
                <a:effectLst/>
                <a:latin typeface="OpenSans"/>
              </a:rPr>
              <a:t>There are many techniques for extracting data, </a:t>
            </a:r>
          </a:p>
          <a:p>
            <a:pPr algn="l">
              <a:lnSpc>
                <a:spcPct val="150000"/>
              </a:lnSpc>
            </a:pPr>
            <a:r>
              <a:rPr lang="en-CA" sz="1400" b="0" i="0" dirty="0">
                <a:solidFill>
                  <a:srgbClr val="333333"/>
                </a:solidFill>
                <a:effectLst/>
                <a:latin typeface="OpenSans"/>
              </a:rPr>
              <a:t>depending on the kind of data source and the intended use of the data. Examples include: </a:t>
            </a:r>
          </a:p>
          <a:p>
            <a:pPr marL="342900" indent="-342900" algn="l">
              <a:lnSpc>
                <a:spcPct val="150000"/>
              </a:lnSpc>
              <a:buFont typeface="+mj-lt"/>
              <a:buAutoNum type="arabicPeriod"/>
            </a:pPr>
            <a:r>
              <a:rPr lang="en-CA" sz="1400" b="0" i="0" dirty="0">
                <a:solidFill>
                  <a:srgbClr val="333333"/>
                </a:solidFill>
                <a:effectLst/>
                <a:latin typeface="OpenSans"/>
              </a:rPr>
              <a:t>Optical character recognition (OCR), which is used to interpret and digitize text scanned from paper documents so it can be stored as a computer-readable file </a:t>
            </a:r>
          </a:p>
          <a:p>
            <a:pPr marL="342900" indent="-342900" algn="l">
              <a:lnSpc>
                <a:spcPct val="150000"/>
              </a:lnSpc>
              <a:buFont typeface="+mj-lt"/>
              <a:buAutoNum type="arabicPeriod"/>
            </a:pPr>
            <a:r>
              <a:rPr lang="en-CA" sz="1400" b="0" i="0" dirty="0">
                <a:solidFill>
                  <a:srgbClr val="333333"/>
                </a:solidFill>
                <a:effectLst/>
                <a:latin typeface="OpenSans"/>
              </a:rPr>
              <a:t>Analog-to-digital converters (ADCs), which can digitize analog audio recordings and signals, and charge-coupled devices (CCDs) that capture and digitize images Opinions, questionnaires, and </a:t>
            </a:r>
          </a:p>
          <a:p>
            <a:pPr marL="342900" indent="-342900" algn="l">
              <a:lnSpc>
                <a:spcPct val="150000"/>
              </a:lnSpc>
              <a:buFont typeface="+mj-lt"/>
              <a:buAutoNum type="arabicPeriod"/>
            </a:pPr>
            <a:r>
              <a:rPr lang="en-CA" sz="1400" b="0" i="0" dirty="0">
                <a:solidFill>
                  <a:srgbClr val="333333"/>
                </a:solidFill>
                <a:effectLst/>
                <a:latin typeface="OpenSans"/>
              </a:rPr>
              <a:t>vital statistical data obtained through polling and census methods </a:t>
            </a:r>
          </a:p>
          <a:p>
            <a:pPr marL="342900" indent="-342900" algn="l">
              <a:lnSpc>
                <a:spcPct val="150000"/>
              </a:lnSpc>
              <a:buFont typeface="+mj-lt"/>
              <a:buAutoNum type="arabicPeriod"/>
            </a:pPr>
            <a:r>
              <a:rPr lang="en-CA" sz="1400" b="0" i="0" dirty="0">
                <a:solidFill>
                  <a:srgbClr val="333333"/>
                </a:solidFill>
                <a:effectLst/>
                <a:latin typeface="OpenSans"/>
              </a:rPr>
              <a:t>Cookies, user logs, and other methods used for tracking human or system behavior </a:t>
            </a:r>
          </a:p>
          <a:p>
            <a:pPr algn="l">
              <a:lnSpc>
                <a:spcPct val="150000"/>
              </a:lnSpc>
            </a:pPr>
            <a:endParaRPr lang="en-CA" sz="1400" b="0" i="0" dirty="0">
              <a:solidFill>
                <a:srgbClr val="333333"/>
              </a:solidFill>
              <a:effectLst/>
              <a:latin typeface="OpenSans"/>
            </a:endParaRPr>
          </a:p>
          <a:p>
            <a:pPr algn="l">
              <a:lnSpc>
                <a:spcPct val="150000"/>
              </a:lnSpc>
            </a:pPr>
            <a:r>
              <a:rPr lang="en-CA" sz="1400" b="0" i="0" dirty="0">
                <a:solidFill>
                  <a:srgbClr val="333333"/>
                </a:solidFill>
                <a:effectLst/>
                <a:latin typeface="OpenSans"/>
              </a:rPr>
              <a:t>More techniques include: </a:t>
            </a:r>
          </a:p>
          <a:p>
            <a:pPr marL="342900" indent="-342900" algn="l">
              <a:lnSpc>
                <a:spcPct val="150000"/>
              </a:lnSpc>
              <a:buFont typeface="+mj-lt"/>
              <a:buAutoNum type="arabicPeriod"/>
            </a:pPr>
            <a:r>
              <a:rPr lang="en-CA" sz="1400" b="0" i="0" dirty="0">
                <a:solidFill>
                  <a:srgbClr val="333333"/>
                </a:solidFill>
                <a:effectLst/>
                <a:latin typeface="OpenSans"/>
              </a:rPr>
              <a:t>Web scraping, used to crawl web pages in search of text, images, tables, and hyperlinks. </a:t>
            </a:r>
          </a:p>
          <a:p>
            <a:pPr marL="342900" indent="-342900" algn="l">
              <a:lnSpc>
                <a:spcPct val="150000"/>
              </a:lnSpc>
              <a:buFont typeface="+mj-lt"/>
              <a:buAutoNum type="arabicPeriod"/>
            </a:pPr>
            <a:r>
              <a:rPr lang="en-CA" sz="1400" b="1" i="0" dirty="0">
                <a:solidFill>
                  <a:srgbClr val="333333"/>
                </a:solidFill>
                <a:effectLst/>
                <a:latin typeface="OpenSans"/>
              </a:rPr>
              <a:t>APIs</a:t>
            </a:r>
            <a:r>
              <a:rPr lang="en-CA" sz="1400" b="0" i="0" dirty="0">
                <a:solidFill>
                  <a:srgbClr val="333333"/>
                </a:solidFill>
                <a:effectLst/>
                <a:latin typeface="OpenSans"/>
              </a:rPr>
              <a:t>, which are readily available for </a:t>
            </a:r>
            <a:r>
              <a:rPr lang="en-CA" sz="1400" b="1" i="0" dirty="0">
                <a:solidFill>
                  <a:srgbClr val="333333"/>
                </a:solidFill>
                <a:effectLst/>
                <a:latin typeface="OpenSans"/>
              </a:rPr>
              <a:t>extracting data from all sorts of online data repositor</a:t>
            </a:r>
            <a:r>
              <a:rPr lang="en-CA" sz="1400" b="0" i="0" dirty="0">
                <a:solidFill>
                  <a:srgbClr val="333333"/>
                </a:solidFill>
                <a:effectLst/>
                <a:latin typeface="OpenSans"/>
              </a:rPr>
              <a:t>ies and feeds, such as government bureaus of statistics, libraries, weather networks, online shopping, and social networks. </a:t>
            </a:r>
          </a:p>
          <a:p>
            <a:pPr marL="342900" indent="-342900" algn="l">
              <a:lnSpc>
                <a:spcPct val="150000"/>
              </a:lnSpc>
              <a:buFont typeface="+mj-lt"/>
              <a:buAutoNum type="arabicPeriod"/>
            </a:pPr>
            <a:r>
              <a:rPr lang="en-CA" sz="1400" b="0" i="0" dirty="0">
                <a:solidFill>
                  <a:srgbClr val="333333"/>
                </a:solidFill>
                <a:effectLst/>
                <a:latin typeface="OpenSans"/>
              </a:rPr>
              <a:t>SQL languages for querying relational databases, and NoSQL for querying document, key-value, graph or other non-structured data repositories. </a:t>
            </a:r>
          </a:p>
          <a:p>
            <a:pPr marL="342900" indent="-342900" algn="l">
              <a:lnSpc>
                <a:spcPct val="150000"/>
              </a:lnSpc>
              <a:buFont typeface="+mj-lt"/>
              <a:buAutoNum type="arabicPeriod"/>
            </a:pPr>
            <a:r>
              <a:rPr lang="en-CA" sz="1400" b="1" i="0" dirty="0">
                <a:solidFill>
                  <a:srgbClr val="333333"/>
                </a:solidFill>
                <a:effectLst/>
                <a:latin typeface="OpenSans"/>
              </a:rPr>
              <a:t>Edge computing devices</a:t>
            </a:r>
            <a:r>
              <a:rPr lang="en-CA" sz="1400" b="0" i="0" dirty="0">
                <a:solidFill>
                  <a:srgbClr val="333333"/>
                </a:solidFill>
                <a:effectLst/>
                <a:latin typeface="OpenSans"/>
              </a:rPr>
              <a:t>, such as video cameras that have built-in processing that </a:t>
            </a:r>
            <a:r>
              <a:rPr lang="en-CA" sz="1400" b="1" i="0" dirty="0">
                <a:solidFill>
                  <a:srgbClr val="333333"/>
                </a:solidFill>
                <a:effectLst/>
                <a:latin typeface="OpenSans"/>
              </a:rPr>
              <a:t>can extract features from raw data</a:t>
            </a:r>
          </a:p>
          <a:p>
            <a:pPr marL="342900" indent="-342900" algn="l">
              <a:lnSpc>
                <a:spcPct val="150000"/>
              </a:lnSpc>
              <a:buFont typeface="+mj-lt"/>
              <a:buAutoNum type="arabicPeriod"/>
            </a:pPr>
            <a:r>
              <a:rPr lang="en-CA" sz="1400" b="0" i="0" dirty="0">
                <a:solidFill>
                  <a:srgbClr val="333333"/>
                </a:solidFill>
                <a:effectLst/>
                <a:latin typeface="OpenSans"/>
              </a:rPr>
              <a:t>devices, such as </a:t>
            </a:r>
            <a:r>
              <a:rPr lang="en-CA" sz="1400" b="1" i="0" dirty="0">
                <a:solidFill>
                  <a:srgbClr val="333333"/>
                </a:solidFill>
                <a:effectLst/>
                <a:latin typeface="OpenSans"/>
              </a:rPr>
              <a:t>microfluidic arrays </a:t>
            </a:r>
            <a:r>
              <a:rPr lang="en-CA" sz="1400" b="0" i="0" dirty="0">
                <a:solidFill>
                  <a:srgbClr val="333333"/>
                </a:solidFill>
                <a:effectLst/>
                <a:latin typeface="OpenSans"/>
              </a:rPr>
              <a:t>that can </a:t>
            </a:r>
            <a:r>
              <a:rPr lang="en-CA" sz="1400" b="1" i="0" dirty="0">
                <a:solidFill>
                  <a:srgbClr val="333333"/>
                </a:solidFill>
                <a:effectLst/>
                <a:latin typeface="OpenSans"/>
              </a:rPr>
              <a:t>extract DNA sequences </a:t>
            </a:r>
          </a:p>
        </p:txBody>
      </p:sp>
      <p:pic>
        <p:nvPicPr>
          <p:cNvPr id="4" name="Picture 3">
            <a:extLst>
              <a:ext uri="{FF2B5EF4-FFF2-40B4-BE49-F238E27FC236}">
                <a16:creationId xmlns:a16="http://schemas.microsoft.com/office/drawing/2014/main" id="{0FD2861C-78D5-CA24-7AFF-F8C8AE5CADE1}"/>
              </a:ext>
            </a:extLst>
          </p:cNvPr>
          <p:cNvPicPr>
            <a:picLocks noChangeAspect="1"/>
          </p:cNvPicPr>
          <p:nvPr/>
        </p:nvPicPr>
        <p:blipFill>
          <a:blip r:embed="rId2"/>
          <a:stretch>
            <a:fillRect/>
          </a:stretch>
        </p:blipFill>
        <p:spPr>
          <a:xfrm>
            <a:off x="7703128" y="3451566"/>
            <a:ext cx="4019880" cy="1703592"/>
          </a:xfrm>
          <a:prstGeom prst="rect">
            <a:avLst/>
          </a:prstGeom>
        </p:spPr>
      </p:pic>
      <p:pic>
        <p:nvPicPr>
          <p:cNvPr id="5" name="Picture 4">
            <a:extLst>
              <a:ext uri="{FF2B5EF4-FFF2-40B4-BE49-F238E27FC236}">
                <a16:creationId xmlns:a16="http://schemas.microsoft.com/office/drawing/2014/main" id="{08B1C5A8-95A7-DCD0-DF01-8D87AB27C590}"/>
              </a:ext>
            </a:extLst>
          </p:cNvPr>
          <p:cNvPicPr>
            <a:picLocks noChangeAspect="1"/>
          </p:cNvPicPr>
          <p:nvPr/>
        </p:nvPicPr>
        <p:blipFill>
          <a:blip r:embed="rId3"/>
          <a:stretch>
            <a:fillRect/>
          </a:stretch>
        </p:blipFill>
        <p:spPr>
          <a:xfrm>
            <a:off x="7326738" y="572018"/>
            <a:ext cx="4865262" cy="1748724"/>
          </a:xfrm>
          <a:prstGeom prst="rect">
            <a:avLst/>
          </a:prstGeom>
        </p:spPr>
      </p:pic>
    </p:spTree>
    <p:extLst>
      <p:ext uri="{BB962C8B-B14F-4D97-AF65-F5344CB8AC3E}">
        <p14:creationId xmlns:p14="http://schemas.microsoft.com/office/powerpoint/2010/main" val="802915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DA37F4-3B36-EDA1-0930-E5864EA1FB79}"/>
              </a:ext>
            </a:extLst>
          </p:cNvPr>
          <p:cNvPicPr>
            <a:picLocks noChangeAspect="1"/>
          </p:cNvPicPr>
          <p:nvPr/>
        </p:nvPicPr>
        <p:blipFill>
          <a:blip r:embed="rId2"/>
          <a:stretch>
            <a:fillRect/>
          </a:stretch>
        </p:blipFill>
        <p:spPr>
          <a:xfrm>
            <a:off x="255155" y="203200"/>
            <a:ext cx="6527800" cy="3225800"/>
          </a:xfrm>
          <a:prstGeom prst="rect">
            <a:avLst/>
          </a:prstGeom>
        </p:spPr>
      </p:pic>
      <p:pic>
        <p:nvPicPr>
          <p:cNvPr id="3" name="Picture 2">
            <a:extLst>
              <a:ext uri="{FF2B5EF4-FFF2-40B4-BE49-F238E27FC236}">
                <a16:creationId xmlns:a16="http://schemas.microsoft.com/office/drawing/2014/main" id="{58847696-C006-01B3-1F15-0160B7F80BD6}"/>
              </a:ext>
            </a:extLst>
          </p:cNvPr>
          <p:cNvPicPr>
            <a:picLocks noChangeAspect="1"/>
          </p:cNvPicPr>
          <p:nvPr/>
        </p:nvPicPr>
        <p:blipFill>
          <a:blip r:embed="rId3"/>
          <a:stretch>
            <a:fillRect/>
          </a:stretch>
        </p:blipFill>
        <p:spPr>
          <a:xfrm>
            <a:off x="5431971" y="3530600"/>
            <a:ext cx="6553200" cy="3124200"/>
          </a:xfrm>
          <a:prstGeom prst="rect">
            <a:avLst/>
          </a:prstGeom>
        </p:spPr>
      </p:pic>
    </p:spTree>
    <p:extLst>
      <p:ext uri="{BB962C8B-B14F-4D97-AF65-F5344CB8AC3E}">
        <p14:creationId xmlns:p14="http://schemas.microsoft.com/office/powerpoint/2010/main" val="19712821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E0C34A-B6B1-F2E3-3629-C75C9CD57111}"/>
              </a:ext>
            </a:extLst>
          </p:cNvPr>
          <p:cNvSpPr txBox="1"/>
          <p:nvPr/>
        </p:nvSpPr>
        <p:spPr>
          <a:xfrm>
            <a:off x="4025735" y="1175657"/>
            <a:ext cx="4763035" cy="369332"/>
          </a:xfrm>
          <a:prstGeom prst="rect">
            <a:avLst/>
          </a:prstGeom>
          <a:noFill/>
        </p:spPr>
        <p:txBody>
          <a:bodyPr wrap="none" rtlCol="0">
            <a:spAutoFit/>
          </a:bodyPr>
          <a:lstStyle/>
          <a:p>
            <a:r>
              <a:rPr lang="en-US" b="1" dirty="0"/>
              <a:t>Introduction to Data Transformation Techniques</a:t>
            </a:r>
          </a:p>
        </p:txBody>
      </p:sp>
      <p:pic>
        <p:nvPicPr>
          <p:cNvPr id="3" name="Picture 2">
            <a:extLst>
              <a:ext uri="{FF2B5EF4-FFF2-40B4-BE49-F238E27FC236}">
                <a16:creationId xmlns:a16="http://schemas.microsoft.com/office/drawing/2014/main" id="{075433F4-A807-C6B6-65AB-04E5B4F869D6}"/>
              </a:ext>
            </a:extLst>
          </p:cNvPr>
          <p:cNvPicPr>
            <a:picLocks noChangeAspect="1"/>
          </p:cNvPicPr>
          <p:nvPr/>
        </p:nvPicPr>
        <p:blipFill>
          <a:blip r:embed="rId2"/>
          <a:stretch>
            <a:fillRect/>
          </a:stretch>
        </p:blipFill>
        <p:spPr>
          <a:xfrm>
            <a:off x="2209800" y="2297038"/>
            <a:ext cx="7772400" cy="2263923"/>
          </a:xfrm>
          <a:prstGeom prst="rect">
            <a:avLst/>
          </a:prstGeom>
        </p:spPr>
      </p:pic>
    </p:spTree>
    <p:extLst>
      <p:ext uri="{BB962C8B-B14F-4D97-AF65-F5344CB8AC3E}">
        <p14:creationId xmlns:p14="http://schemas.microsoft.com/office/powerpoint/2010/main" val="7981120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492A8DB-50AD-73BE-1291-FC1286A961F0}"/>
              </a:ext>
            </a:extLst>
          </p:cNvPr>
          <p:cNvPicPr>
            <a:picLocks noChangeAspect="1"/>
          </p:cNvPicPr>
          <p:nvPr/>
        </p:nvPicPr>
        <p:blipFill>
          <a:blip r:embed="rId2"/>
          <a:stretch>
            <a:fillRect/>
          </a:stretch>
        </p:blipFill>
        <p:spPr>
          <a:xfrm>
            <a:off x="186871" y="325417"/>
            <a:ext cx="4123872" cy="2192152"/>
          </a:xfrm>
          <a:prstGeom prst="rect">
            <a:avLst/>
          </a:prstGeom>
        </p:spPr>
      </p:pic>
      <p:sp>
        <p:nvSpPr>
          <p:cNvPr id="4" name="TextBox 3">
            <a:extLst>
              <a:ext uri="{FF2B5EF4-FFF2-40B4-BE49-F238E27FC236}">
                <a16:creationId xmlns:a16="http://schemas.microsoft.com/office/drawing/2014/main" id="{28995F65-A1A5-FC97-8C0C-631E786AF957}"/>
              </a:ext>
            </a:extLst>
          </p:cNvPr>
          <p:cNvSpPr txBox="1"/>
          <p:nvPr/>
        </p:nvSpPr>
        <p:spPr>
          <a:xfrm>
            <a:off x="4310743" y="16659"/>
            <a:ext cx="7704272" cy="263950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Data transformation is mainly about formatting the data to suit the application.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This can involve many kinds of operations, such as: </a:t>
            </a:r>
          </a:p>
          <a:p>
            <a:pPr marL="342900" indent="-342900" algn="l">
              <a:lnSpc>
                <a:spcPct val="150000"/>
              </a:lnSpc>
              <a:buFont typeface="+mj-lt"/>
              <a:buAutoNum type="arabicPeriod"/>
            </a:pPr>
            <a:r>
              <a:rPr lang="en-CA" sz="1600" b="1" i="0" dirty="0">
                <a:solidFill>
                  <a:srgbClr val="333333"/>
                </a:solidFill>
                <a:effectLst/>
                <a:latin typeface="OpenSans"/>
              </a:rPr>
              <a:t>Data typing, </a:t>
            </a:r>
            <a:r>
              <a:rPr lang="en-CA" sz="1600" b="0" i="0" dirty="0">
                <a:solidFill>
                  <a:srgbClr val="333333"/>
                </a:solidFill>
                <a:effectLst/>
                <a:latin typeface="OpenSans"/>
              </a:rPr>
              <a:t>which involves </a:t>
            </a:r>
            <a:r>
              <a:rPr lang="en-CA" sz="1600" b="0" i="0" u="sng" dirty="0">
                <a:solidFill>
                  <a:srgbClr val="333333"/>
                </a:solidFill>
                <a:effectLst/>
                <a:latin typeface="OpenSans"/>
              </a:rPr>
              <a:t>casting data to appropriate types</a:t>
            </a:r>
            <a:r>
              <a:rPr lang="en-CA" sz="1600" b="0" i="0" dirty="0">
                <a:solidFill>
                  <a:srgbClr val="333333"/>
                </a:solidFill>
                <a:effectLst/>
                <a:latin typeface="OpenSans"/>
              </a:rPr>
              <a:t>, such as integer, float, string, object, and category. </a:t>
            </a:r>
          </a:p>
          <a:p>
            <a:pPr marL="342900" indent="-342900" algn="l">
              <a:lnSpc>
                <a:spcPct val="150000"/>
              </a:lnSpc>
              <a:buFont typeface="+mj-lt"/>
              <a:buAutoNum type="arabicPeriod"/>
            </a:pPr>
            <a:r>
              <a:rPr lang="en-CA" sz="1600" b="1" i="0" dirty="0">
                <a:solidFill>
                  <a:srgbClr val="333333"/>
                </a:solidFill>
                <a:effectLst/>
                <a:latin typeface="OpenSans"/>
              </a:rPr>
              <a:t>Data structuring, </a:t>
            </a:r>
            <a:r>
              <a:rPr lang="en-CA" sz="1600" b="0" i="0" dirty="0">
                <a:solidFill>
                  <a:srgbClr val="333333"/>
                </a:solidFill>
                <a:effectLst/>
                <a:latin typeface="OpenSans"/>
              </a:rPr>
              <a:t>which includes </a:t>
            </a:r>
            <a:r>
              <a:rPr lang="en-CA" sz="1600" b="0" i="0" u="sng" dirty="0">
                <a:solidFill>
                  <a:srgbClr val="333333"/>
                </a:solidFill>
                <a:effectLst/>
                <a:latin typeface="OpenSans"/>
              </a:rPr>
              <a:t>converting one data format to another</a:t>
            </a:r>
            <a:r>
              <a:rPr lang="en-CA" sz="1600" b="0" i="0" dirty="0">
                <a:solidFill>
                  <a:srgbClr val="333333"/>
                </a:solidFill>
                <a:effectLst/>
                <a:latin typeface="OpenSans"/>
              </a:rPr>
              <a:t>, such as JSON, XML, or CSV to database tables. </a:t>
            </a:r>
          </a:p>
          <a:p>
            <a:pPr marL="342900" indent="-342900" algn="l">
              <a:lnSpc>
                <a:spcPct val="150000"/>
              </a:lnSpc>
              <a:buFont typeface="+mj-lt"/>
              <a:buAutoNum type="arabicPeriod"/>
            </a:pPr>
            <a:r>
              <a:rPr lang="en-CA" sz="1600" b="0" i="0" dirty="0">
                <a:solidFill>
                  <a:srgbClr val="333333"/>
                </a:solidFill>
                <a:effectLst/>
                <a:latin typeface="OpenSans"/>
              </a:rPr>
              <a:t>Anonymizing and encrypting transformations to help ensure privacy and security</a:t>
            </a:r>
          </a:p>
        </p:txBody>
      </p:sp>
      <p:pic>
        <p:nvPicPr>
          <p:cNvPr id="5" name="Picture 4">
            <a:extLst>
              <a:ext uri="{FF2B5EF4-FFF2-40B4-BE49-F238E27FC236}">
                <a16:creationId xmlns:a16="http://schemas.microsoft.com/office/drawing/2014/main" id="{33C7CFDD-1775-3823-8C69-981695543576}"/>
              </a:ext>
            </a:extLst>
          </p:cNvPr>
          <p:cNvPicPr>
            <a:picLocks noChangeAspect="1"/>
          </p:cNvPicPr>
          <p:nvPr/>
        </p:nvPicPr>
        <p:blipFill>
          <a:blip r:embed="rId3"/>
          <a:stretch>
            <a:fillRect/>
          </a:stretch>
        </p:blipFill>
        <p:spPr>
          <a:xfrm>
            <a:off x="-1" y="3429000"/>
            <a:ext cx="4417621" cy="1646988"/>
          </a:xfrm>
          <a:prstGeom prst="rect">
            <a:avLst/>
          </a:prstGeom>
        </p:spPr>
      </p:pic>
      <p:sp>
        <p:nvSpPr>
          <p:cNvPr id="7" name="TextBox 6">
            <a:extLst>
              <a:ext uri="{FF2B5EF4-FFF2-40B4-BE49-F238E27FC236}">
                <a16:creationId xmlns:a16="http://schemas.microsoft.com/office/drawing/2014/main" id="{B23B84C6-A813-C13D-747F-82B302417C08}"/>
              </a:ext>
            </a:extLst>
          </p:cNvPr>
          <p:cNvSpPr txBox="1"/>
          <p:nvPr/>
        </p:nvSpPr>
        <p:spPr>
          <a:xfrm>
            <a:off x="4417619" y="3164590"/>
            <a:ext cx="7445829" cy="3007233"/>
          </a:xfrm>
          <a:prstGeom prst="rect">
            <a:avLst/>
          </a:prstGeom>
          <a:noFill/>
        </p:spPr>
        <p:txBody>
          <a:bodyPr wrap="square">
            <a:spAutoFit/>
          </a:bodyPr>
          <a:lstStyle/>
          <a:p>
            <a:pPr algn="l">
              <a:lnSpc>
                <a:spcPct val="150000"/>
              </a:lnSpc>
            </a:pPr>
            <a:r>
              <a:rPr lang="en-CA" sz="1600" b="0" i="0" dirty="0">
                <a:solidFill>
                  <a:srgbClr val="333333"/>
                </a:solidFill>
                <a:effectLst/>
                <a:latin typeface="OpenSans"/>
              </a:rPr>
              <a:t> </a:t>
            </a:r>
          </a:p>
          <a:p>
            <a:pPr algn="l">
              <a:lnSpc>
                <a:spcPct val="150000"/>
              </a:lnSpc>
            </a:pPr>
            <a:r>
              <a:rPr lang="en-CA" sz="1600" b="0" i="0" dirty="0">
                <a:solidFill>
                  <a:srgbClr val="333333"/>
                </a:solidFill>
                <a:effectLst/>
                <a:latin typeface="OpenSans"/>
              </a:rPr>
              <a:t>Other types of transformations include: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Cleaning operations for removing duplicate records and filling missing values.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Normalizing data to ensure units are comparable, for example, using a common currency.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Filtering, sorting, aggregating, and binning operations for accessing the right data at a suitable level of detail and in a sensible order. </a:t>
            </a:r>
          </a:p>
          <a:p>
            <a:pPr marL="285750" indent="-285750" algn="l">
              <a:lnSpc>
                <a:spcPct val="150000"/>
              </a:lnSpc>
              <a:buFont typeface="Arial" panose="020B0604020202020204" pitchFamily="34" charset="0"/>
              <a:buChar char="•"/>
            </a:pPr>
            <a:r>
              <a:rPr lang="en-CA" sz="1600" b="0" i="0" dirty="0">
                <a:solidFill>
                  <a:schemeClr val="accent2"/>
                </a:solidFill>
                <a:effectLst/>
                <a:latin typeface="OpenSans"/>
              </a:rPr>
              <a:t>Joining, or merging</a:t>
            </a:r>
            <a:r>
              <a:rPr lang="en-CA" sz="1600" b="0" i="0" dirty="0">
                <a:solidFill>
                  <a:srgbClr val="333333"/>
                </a:solidFill>
                <a:effectLst/>
                <a:latin typeface="OpenSans"/>
              </a:rPr>
              <a:t>, </a:t>
            </a:r>
            <a:r>
              <a:rPr lang="en-CA" sz="1600" b="1" i="0" dirty="0">
                <a:solidFill>
                  <a:srgbClr val="333333"/>
                </a:solidFill>
                <a:effectLst/>
                <a:latin typeface="OpenSans"/>
              </a:rPr>
              <a:t>disparate data sources.</a:t>
            </a:r>
          </a:p>
        </p:txBody>
      </p:sp>
    </p:spTree>
    <p:extLst>
      <p:ext uri="{BB962C8B-B14F-4D97-AF65-F5344CB8AC3E}">
        <p14:creationId xmlns:p14="http://schemas.microsoft.com/office/powerpoint/2010/main" val="42458442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71D602-325C-48DA-D2A1-18F35ADF9657}"/>
              </a:ext>
            </a:extLst>
          </p:cNvPr>
          <p:cNvSpPr txBox="1"/>
          <p:nvPr/>
        </p:nvSpPr>
        <p:spPr>
          <a:xfrm>
            <a:off x="5830784" y="208049"/>
            <a:ext cx="6031016" cy="3936847"/>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1" i="0" u="sng" dirty="0">
                <a:solidFill>
                  <a:srgbClr val="333333"/>
                </a:solidFill>
                <a:effectLst/>
                <a:latin typeface="OpenSans"/>
              </a:rPr>
              <a:t>Schema-on-write</a:t>
            </a:r>
            <a:r>
              <a:rPr lang="en-CA" sz="1400" b="1" i="0" dirty="0">
                <a:solidFill>
                  <a:srgbClr val="333333"/>
                </a:solidFill>
                <a:effectLst/>
                <a:latin typeface="OpenSans"/>
              </a:rPr>
              <a:t> </a:t>
            </a:r>
            <a:r>
              <a:rPr lang="en-CA" sz="1400" b="0" i="0" dirty="0">
                <a:solidFill>
                  <a:srgbClr val="333333"/>
                </a:solidFill>
                <a:effectLst/>
                <a:latin typeface="OpenSans"/>
              </a:rPr>
              <a:t>is the </a:t>
            </a:r>
            <a:r>
              <a:rPr lang="en-CA" sz="1400" b="0" i="0" u="sng" dirty="0">
                <a:solidFill>
                  <a:srgbClr val="333333"/>
                </a:solidFill>
                <a:effectLst/>
                <a:latin typeface="OpenSans"/>
              </a:rPr>
              <a:t>conventional approach </a:t>
            </a:r>
            <a:r>
              <a:rPr lang="en-CA" sz="1400" b="0" i="0" dirty="0">
                <a:solidFill>
                  <a:srgbClr val="333333"/>
                </a:solidFill>
                <a:effectLst/>
                <a:latin typeface="OpenSans"/>
              </a:rPr>
              <a:t>used in </a:t>
            </a:r>
            <a:r>
              <a:rPr lang="en-CA" sz="1400" b="0" i="0" u="sng" dirty="0">
                <a:solidFill>
                  <a:srgbClr val="333333"/>
                </a:solidFill>
                <a:effectLst/>
                <a:latin typeface="OpenSans"/>
              </a:rPr>
              <a:t>ETL pipelines</a:t>
            </a:r>
            <a:r>
              <a:rPr lang="en-CA" sz="1400" b="0" i="0" dirty="0">
                <a:solidFill>
                  <a:srgbClr val="333333"/>
                </a:solidFill>
                <a:effectLst/>
                <a:latin typeface="OpenSans"/>
              </a:rPr>
              <a:t>, where </a:t>
            </a:r>
            <a:r>
              <a:rPr lang="en-CA" sz="1400" b="0" i="0" dirty="0">
                <a:solidFill>
                  <a:schemeClr val="accent2"/>
                </a:solidFill>
                <a:effectLst/>
                <a:latin typeface="OpenSans"/>
              </a:rPr>
              <a:t>the data must be conformed to a defined schema prior to loading</a:t>
            </a:r>
            <a:r>
              <a:rPr lang="en-CA" sz="1400" b="0" i="0" dirty="0">
                <a:solidFill>
                  <a:srgbClr val="333333"/>
                </a:solidFill>
                <a:effectLst/>
                <a:latin typeface="OpenSans"/>
              </a:rPr>
              <a:t> to a destination, such as a relational database.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idea is to have the </a:t>
            </a:r>
            <a:r>
              <a:rPr lang="en-CA" sz="1400" b="1" i="0" dirty="0">
                <a:solidFill>
                  <a:srgbClr val="333333"/>
                </a:solidFill>
                <a:effectLst/>
                <a:latin typeface="OpenSans"/>
              </a:rPr>
              <a:t>data consistently </a:t>
            </a:r>
            <a:r>
              <a:rPr lang="en-CA" sz="1400" b="0" i="0" dirty="0">
                <a:solidFill>
                  <a:srgbClr val="333333"/>
                </a:solidFill>
                <a:effectLst/>
                <a:latin typeface="OpenSans"/>
              </a:rPr>
              <a:t>structured for stability and for making subsequent queries much faster, but this comes at the </a:t>
            </a:r>
            <a:r>
              <a:rPr lang="en-CA" sz="1400" b="1" i="0" dirty="0">
                <a:solidFill>
                  <a:srgbClr val="333333"/>
                </a:solidFill>
                <a:effectLst/>
                <a:latin typeface="OpenSans"/>
              </a:rPr>
              <a:t>cost of limiting the versatility of the data. </a:t>
            </a:r>
          </a:p>
          <a:p>
            <a:pPr marL="285750" indent="-285750" algn="l">
              <a:lnSpc>
                <a:spcPct val="150000"/>
              </a:lnSpc>
              <a:buFont typeface="Arial" panose="020B0604020202020204" pitchFamily="34" charset="0"/>
              <a:buChar char="•"/>
            </a:pPr>
            <a:r>
              <a:rPr lang="en-CA" sz="1400" b="1" i="0" u="sng" dirty="0">
                <a:solidFill>
                  <a:srgbClr val="333333"/>
                </a:solidFill>
                <a:effectLst/>
                <a:latin typeface="OpenSans"/>
              </a:rPr>
              <a:t>Schema-on-read </a:t>
            </a:r>
            <a:r>
              <a:rPr lang="en-CA" sz="1400" b="0" i="0" dirty="0">
                <a:solidFill>
                  <a:srgbClr val="333333"/>
                </a:solidFill>
                <a:effectLst/>
                <a:latin typeface="OpenSans"/>
              </a:rPr>
              <a:t>relates to the modern ELT approach, where the </a:t>
            </a:r>
            <a:r>
              <a:rPr lang="en-CA" sz="1400" b="0" i="0" dirty="0">
                <a:solidFill>
                  <a:schemeClr val="accent2"/>
                </a:solidFill>
                <a:effectLst/>
                <a:latin typeface="OpenSans"/>
              </a:rPr>
              <a:t>schema is applied to the raw data after reading it from the raw data storage</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This approach is versatile since it can obtain multiple views of the same source data using ad-hoc schemas.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Users potentially have access to more data since it doesn't need to go through a rigorous pre-processing step. </a:t>
            </a:r>
          </a:p>
        </p:txBody>
      </p:sp>
      <p:pic>
        <p:nvPicPr>
          <p:cNvPr id="4" name="Picture 3">
            <a:extLst>
              <a:ext uri="{FF2B5EF4-FFF2-40B4-BE49-F238E27FC236}">
                <a16:creationId xmlns:a16="http://schemas.microsoft.com/office/drawing/2014/main" id="{A857F6F7-6CA2-6776-2C7C-E977A2D8CED2}"/>
              </a:ext>
            </a:extLst>
          </p:cNvPr>
          <p:cNvPicPr>
            <a:picLocks noChangeAspect="1"/>
          </p:cNvPicPr>
          <p:nvPr/>
        </p:nvPicPr>
        <p:blipFill>
          <a:blip r:embed="rId2"/>
          <a:stretch>
            <a:fillRect/>
          </a:stretch>
        </p:blipFill>
        <p:spPr>
          <a:xfrm>
            <a:off x="0" y="367641"/>
            <a:ext cx="5666815" cy="2803071"/>
          </a:xfrm>
          <a:prstGeom prst="rect">
            <a:avLst/>
          </a:prstGeom>
        </p:spPr>
      </p:pic>
    </p:spTree>
    <p:extLst>
      <p:ext uri="{BB962C8B-B14F-4D97-AF65-F5344CB8AC3E}">
        <p14:creationId xmlns:p14="http://schemas.microsoft.com/office/powerpoint/2010/main" val="282476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C7AF39-4DE6-F531-5FB0-CA99B4CFE18A}"/>
              </a:ext>
            </a:extLst>
          </p:cNvPr>
          <p:cNvSpPr txBox="1"/>
          <p:nvPr/>
        </p:nvSpPr>
        <p:spPr>
          <a:xfrm>
            <a:off x="4168239" y="1721922"/>
            <a:ext cx="2168029" cy="584775"/>
          </a:xfrm>
          <a:prstGeom prst="rect">
            <a:avLst/>
          </a:prstGeom>
          <a:noFill/>
        </p:spPr>
        <p:txBody>
          <a:bodyPr wrap="none" rtlCol="0">
            <a:spAutoFit/>
          </a:bodyPr>
          <a:lstStyle/>
          <a:p>
            <a:r>
              <a:rPr lang="en-US" sz="3200" b="1" dirty="0"/>
              <a:t>ETL</a:t>
            </a:r>
            <a:r>
              <a:rPr lang="en-US" b="1" dirty="0"/>
              <a:t> Fundamentals</a:t>
            </a:r>
          </a:p>
        </p:txBody>
      </p:sp>
      <p:pic>
        <p:nvPicPr>
          <p:cNvPr id="3" name="Picture 2">
            <a:extLst>
              <a:ext uri="{FF2B5EF4-FFF2-40B4-BE49-F238E27FC236}">
                <a16:creationId xmlns:a16="http://schemas.microsoft.com/office/drawing/2014/main" id="{FAACBF69-108F-94AE-698C-CC3A9A8FDC6B}"/>
              </a:ext>
            </a:extLst>
          </p:cNvPr>
          <p:cNvPicPr>
            <a:picLocks noChangeAspect="1"/>
          </p:cNvPicPr>
          <p:nvPr/>
        </p:nvPicPr>
        <p:blipFill>
          <a:blip r:embed="rId2"/>
          <a:stretch>
            <a:fillRect/>
          </a:stretch>
        </p:blipFill>
        <p:spPr>
          <a:xfrm>
            <a:off x="3388407" y="2307390"/>
            <a:ext cx="6206855" cy="2168660"/>
          </a:xfrm>
          <a:prstGeom prst="rect">
            <a:avLst/>
          </a:prstGeom>
        </p:spPr>
      </p:pic>
    </p:spTree>
    <p:extLst>
      <p:ext uri="{BB962C8B-B14F-4D97-AF65-F5344CB8AC3E}">
        <p14:creationId xmlns:p14="http://schemas.microsoft.com/office/powerpoint/2010/main" val="22834926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7D17B6-6F2F-707A-9108-91552F868ACA}"/>
              </a:ext>
            </a:extLst>
          </p:cNvPr>
          <p:cNvSpPr txBox="1"/>
          <p:nvPr/>
        </p:nvSpPr>
        <p:spPr>
          <a:xfrm>
            <a:off x="156359" y="303603"/>
            <a:ext cx="7645729" cy="6520759"/>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Whether intentional or accidental, there are many ways in which information can be 'lost in transformation’.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We can visualize this loss as follows.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Raw data is normally much bigger than transformed data. Since data usually contains noise and redundancy, we can illustrate the 'information content' of data as a proper subset of the data.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Correspondingly, we can see that shrinking the 'data volume' can also mean shrinking the 'information content’. </a:t>
            </a:r>
          </a:p>
          <a:p>
            <a:pPr algn="l">
              <a:lnSpc>
                <a:spcPct val="150000"/>
              </a:lnSpc>
            </a:pPr>
            <a:endParaRPr lang="en-CA" sz="1400" b="0" i="0" dirty="0">
              <a:solidFill>
                <a:srgbClr val="333333"/>
              </a:solidFill>
              <a:effectLst/>
              <a:latin typeface="OpenSans"/>
            </a:endParaRP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Either way, for ETL processes, any lost information may or may not be recoverable, whereas </a:t>
            </a:r>
            <a:r>
              <a:rPr lang="en-CA" sz="1400" b="1" i="0" dirty="0">
                <a:solidFill>
                  <a:srgbClr val="333333"/>
                </a:solidFill>
                <a:effectLst/>
                <a:latin typeface="OpenSans"/>
              </a:rPr>
              <a:t>with ELT, all the original information content is left intact because the data is simply copied over as-is. </a:t>
            </a:r>
          </a:p>
          <a:p>
            <a:pPr marL="285750" indent="-285750" algn="l">
              <a:lnSpc>
                <a:spcPct val="150000"/>
              </a:lnSpc>
              <a:buFont typeface="Arial" panose="020B0604020202020204" pitchFamily="34" charset="0"/>
              <a:buChar char="•"/>
            </a:pPr>
            <a:endParaRPr lang="en-CA" sz="1400" dirty="0">
              <a:solidFill>
                <a:srgbClr val="333333"/>
              </a:solidFill>
              <a:latin typeface="OpenSans"/>
            </a:endParaRPr>
          </a:p>
          <a:p>
            <a:pPr algn="l">
              <a:lnSpc>
                <a:spcPct val="150000"/>
              </a:lnSpc>
            </a:pPr>
            <a:r>
              <a:rPr lang="en-CA" sz="1400" b="0" i="0" dirty="0">
                <a:solidFill>
                  <a:srgbClr val="333333"/>
                </a:solidFill>
                <a:effectLst/>
                <a:latin typeface="OpenSans"/>
              </a:rPr>
              <a:t>Examples of ways information can be lost in transformation processes include: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Lossy data compression</a:t>
            </a:r>
            <a:r>
              <a:rPr lang="en-CA" sz="1400" b="0" i="0" dirty="0">
                <a:solidFill>
                  <a:srgbClr val="333333"/>
                </a:solidFill>
                <a:effectLst/>
                <a:latin typeface="OpenSans"/>
              </a:rPr>
              <a:t>. For example, </a:t>
            </a:r>
            <a:r>
              <a:rPr lang="en-CA" sz="1400" b="0" i="0" u="sng" dirty="0">
                <a:solidFill>
                  <a:srgbClr val="333333"/>
                </a:solidFill>
                <a:effectLst/>
                <a:latin typeface="OpenSans"/>
              </a:rPr>
              <a:t>converting floating point values to integers</a:t>
            </a:r>
            <a:r>
              <a:rPr lang="en-CA" sz="1400" b="0" i="0" dirty="0">
                <a:solidFill>
                  <a:srgbClr val="333333"/>
                </a:solidFill>
                <a:effectLst/>
                <a:latin typeface="OpenSans"/>
              </a:rPr>
              <a:t>, </a:t>
            </a:r>
            <a:r>
              <a:rPr lang="en-CA" sz="1400" b="0" i="0" u="sng" dirty="0">
                <a:solidFill>
                  <a:srgbClr val="333333"/>
                </a:solidFill>
                <a:effectLst/>
                <a:latin typeface="OpenSans"/>
              </a:rPr>
              <a:t>reducing bitrates on audio or video</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Filtering</a:t>
            </a:r>
            <a:r>
              <a:rPr lang="en-CA" sz="1400" b="0" i="0" dirty="0">
                <a:solidFill>
                  <a:srgbClr val="333333"/>
                </a:solidFill>
                <a:effectLst/>
                <a:latin typeface="OpenSans"/>
              </a:rPr>
              <a:t>. For example, filtering is usually a </a:t>
            </a:r>
            <a:r>
              <a:rPr lang="en-CA" sz="1400" b="1" i="0" dirty="0">
                <a:solidFill>
                  <a:srgbClr val="333333"/>
                </a:solidFill>
                <a:effectLst/>
                <a:latin typeface="OpenSans"/>
              </a:rPr>
              <a:t>temporary selection of a subset of data</a:t>
            </a:r>
            <a:r>
              <a:rPr lang="en-CA" sz="1400" b="0" i="0" dirty="0">
                <a:solidFill>
                  <a:srgbClr val="333333"/>
                </a:solidFill>
                <a:effectLst/>
                <a:latin typeface="OpenSans"/>
              </a:rPr>
              <a:t>, but when it is permanent, information can easily be discarded.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Aggregation. For example, average yearly sales vs. daily or monthly average sales.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Edge computing </a:t>
            </a:r>
            <a:r>
              <a:rPr lang="en-CA" sz="1400" b="0" i="0" dirty="0">
                <a:solidFill>
                  <a:srgbClr val="333333"/>
                </a:solidFill>
                <a:effectLst/>
                <a:latin typeface="OpenSans"/>
              </a:rPr>
              <a:t>devices. For example, </a:t>
            </a:r>
            <a:r>
              <a:rPr lang="en-CA" sz="1400" b="1" i="0" dirty="0">
                <a:solidFill>
                  <a:srgbClr val="333333"/>
                </a:solidFill>
                <a:effectLst/>
                <a:latin typeface="OpenSans"/>
              </a:rPr>
              <a:t>false negatives in surveillance devices </a:t>
            </a:r>
            <a:r>
              <a:rPr lang="en-CA" sz="1400" b="0" i="0" dirty="0">
                <a:solidFill>
                  <a:srgbClr val="333333"/>
                </a:solidFill>
                <a:effectLst/>
                <a:latin typeface="OpenSans"/>
              </a:rPr>
              <a:t>designed to only stream alarm signals, not the raw data. </a:t>
            </a:r>
          </a:p>
        </p:txBody>
      </p:sp>
      <p:pic>
        <p:nvPicPr>
          <p:cNvPr id="4" name="Picture 3">
            <a:extLst>
              <a:ext uri="{FF2B5EF4-FFF2-40B4-BE49-F238E27FC236}">
                <a16:creationId xmlns:a16="http://schemas.microsoft.com/office/drawing/2014/main" id="{2B08B7F2-E518-AF03-89F9-8395C2BE87F1}"/>
              </a:ext>
            </a:extLst>
          </p:cNvPr>
          <p:cNvPicPr>
            <a:picLocks noChangeAspect="1"/>
          </p:cNvPicPr>
          <p:nvPr/>
        </p:nvPicPr>
        <p:blipFill>
          <a:blip r:embed="rId2"/>
          <a:stretch>
            <a:fillRect/>
          </a:stretch>
        </p:blipFill>
        <p:spPr>
          <a:xfrm>
            <a:off x="7929563" y="199968"/>
            <a:ext cx="4262437" cy="2149434"/>
          </a:xfrm>
          <a:prstGeom prst="rect">
            <a:avLst/>
          </a:prstGeom>
        </p:spPr>
      </p:pic>
      <p:pic>
        <p:nvPicPr>
          <p:cNvPr id="5" name="Picture 4">
            <a:extLst>
              <a:ext uri="{FF2B5EF4-FFF2-40B4-BE49-F238E27FC236}">
                <a16:creationId xmlns:a16="http://schemas.microsoft.com/office/drawing/2014/main" id="{972C3A22-9A49-631E-B65F-6AA9CD22E148}"/>
              </a:ext>
            </a:extLst>
          </p:cNvPr>
          <p:cNvPicPr>
            <a:picLocks noChangeAspect="1"/>
          </p:cNvPicPr>
          <p:nvPr/>
        </p:nvPicPr>
        <p:blipFill>
          <a:blip r:embed="rId3"/>
          <a:stretch>
            <a:fillRect/>
          </a:stretch>
        </p:blipFill>
        <p:spPr>
          <a:xfrm>
            <a:off x="8058510" y="2528927"/>
            <a:ext cx="4004541" cy="1979672"/>
          </a:xfrm>
          <a:prstGeom prst="rect">
            <a:avLst/>
          </a:prstGeom>
        </p:spPr>
      </p:pic>
      <p:pic>
        <p:nvPicPr>
          <p:cNvPr id="6" name="Picture 5">
            <a:extLst>
              <a:ext uri="{FF2B5EF4-FFF2-40B4-BE49-F238E27FC236}">
                <a16:creationId xmlns:a16="http://schemas.microsoft.com/office/drawing/2014/main" id="{D4AF5585-A76F-FA82-B286-7DB8F7FFF1C9}"/>
              </a:ext>
            </a:extLst>
          </p:cNvPr>
          <p:cNvPicPr>
            <a:picLocks noChangeAspect="1"/>
          </p:cNvPicPr>
          <p:nvPr/>
        </p:nvPicPr>
        <p:blipFill>
          <a:blip r:embed="rId4"/>
          <a:stretch>
            <a:fillRect/>
          </a:stretch>
        </p:blipFill>
        <p:spPr>
          <a:xfrm>
            <a:off x="8301841" y="5002109"/>
            <a:ext cx="3733800" cy="1778000"/>
          </a:xfrm>
          <a:prstGeom prst="rect">
            <a:avLst/>
          </a:prstGeom>
        </p:spPr>
      </p:pic>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E33EE0C0-590E-95F3-F965-C327EF16C315}"/>
                  </a:ext>
                </a:extLst>
              </p14:cNvPr>
              <p14:cNvContentPartPr/>
              <p14:nvPr/>
            </p14:nvContentPartPr>
            <p14:xfrm>
              <a:off x="6660556" y="3557628"/>
              <a:ext cx="1168560" cy="147600"/>
            </p14:xfrm>
          </p:contentPart>
        </mc:Choice>
        <mc:Fallback xmlns="">
          <p:pic>
            <p:nvPicPr>
              <p:cNvPr id="7" name="Ink 6">
                <a:extLst>
                  <a:ext uri="{FF2B5EF4-FFF2-40B4-BE49-F238E27FC236}">
                    <a16:creationId xmlns:a16="http://schemas.microsoft.com/office/drawing/2014/main" id="{E33EE0C0-590E-95F3-F965-C327EF16C315}"/>
                  </a:ext>
                </a:extLst>
              </p:cNvPr>
              <p:cNvPicPr/>
              <p:nvPr/>
            </p:nvPicPr>
            <p:blipFill>
              <a:blip r:embed="rId6"/>
              <a:stretch>
                <a:fillRect/>
              </a:stretch>
            </p:blipFill>
            <p:spPr>
              <a:xfrm>
                <a:off x="6642556" y="3539628"/>
                <a:ext cx="1204200" cy="1832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1EED5D0C-3997-DB49-34E5-D0BDD5B122FF}"/>
                  </a:ext>
                </a:extLst>
              </p14:cNvPr>
              <p14:cNvContentPartPr/>
              <p14:nvPr/>
            </p14:nvContentPartPr>
            <p14:xfrm>
              <a:off x="7785556" y="3390228"/>
              <a:ext cx="316080" cy="341280"/>
            </p14:xfrm>
          </p:contentPart>
        </mc:Choice>
        <mc:Fallback xmlns="">
          <p:pic>
            <p:nvPicPr>
              <p:cNvPr id="8" name="Ink 7">
                <a:extLst>
                  <a:ext uri="{FF2B5EF4-FFF2-40B4-BE49-F238E27FC236}">
                    <a16:creationId xmlns:a16="http://schemas.microsoft.com/office/drawing/2014/main" id="{1EED5D0C-3997-DB49-34E5-D0BDD5B122FF}"/>
                  </a:ext>
                </a:extLst>
              </p:cNvPr>
              <p:cNvPicPr/>
              <p:nvPr/>
            </p:nvPicPr>
            <p:blipFill>
              <a:blip r:embed="rId8"/>
              <a:stretch>
                <a:fillRect/>
              </a:stretch>
            </p:blipFill>
            <p:spPr>
              <a:xfrm>
                <a:off x="7767916" y="3372228"/>
                <a:ext cx="351720" cy="376920"/>
              </a:xfrm>
              <a:prstGeom prst="rect">
                <a:avLst/>
              </a:prstGeom>
            </p:spPr>
          </p:pic>
        </mc:Fallback>
      </mc:AlternateContent>
    </p:spTree>
    <p:extLst>
      <p:ext uri="{BB962C8B-B14F-4D97-AF65-F5344CB8AC3E}">
        <p14:creationId xmlns:p14="http://schemas.microsoft.com/office/powerpoint/2010/main" val="6736434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99540E-8066-5100-E17C-C30003B7BD0D}"/>
              </a:ext>
            </a:extLst>
          </p:cNvPr>
          <p:cNvPicPr>
            <a:picLocks noChangeAspect="1"/>
          </p:cNvPicPr>
          <p:nvPr/>
        </p:nvPicPr>
        <p:blipFill>
          <a:blip r:embed="rId2"/>
          <a:stretch>
            <a:fillRect/>
          </a:stretch>
        </p:blipFill>
        <p:spPr>
          <a:xfrm>
            <a:off x="2393950" y="1536700"/>
            <a:ext cx="7404100" cy="3784600"/>
          </a:xfrm>
          <a:prstGeom prst="rect">
            <a:avLst/>
          </a:prstGeom>
        </p:spPr>
      </p:pic>
    </p:spTree>
    <p:extLst>
      <p:ext uri="{BB962C8B-B14F-4D97-AF65-F5344CB8AC3E}">
        <p14:creationId xmlns:p14="http://schemas.microsoft.com/office/powerpoint/2010/main" val="3242704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62D32A-5AEE-476C-4465-8522A38069A1}"/>
              </a:ext>
            </a:extLst>
          </p:cNvPr>
          <p:cNvSpPr txBox="1"/>
          <p:nvPr/>
        </p:nvSpPr>
        <p:spPr>
          <a:xfrm>
            <a:off x="4465122" y="1555668"/>
            <a:ext cx="3345339" cy="461665"/>
          </a:xfrm>
          <a:prstGeom prst="rect">
            <a:avLst/>
          </a:prstGeom>
          <a:noFill/>
        </p:spPr>
        <p:txBody>
          <a:bodyPr wrap="none" rtlCol="0">
            <a:spAutoFit/>
          </a:bodyPr>
          <a:lstStyle/>
          <a:p>
            <a:r>
              <a:rPr lang="en-US" sz="2400" b="1" dirty="0"/>
              <a:t>Data Loading Techniques</a:t>
            </a:r>
          </a:p>
        </p:txBody>
      </p:sp>
      <p:pic>
        <p:nvPicPr>
          <p:cNvPr id="3" name="Picture 2">
            <a:extLst>
              <a:ext uri="{FF2B5EF4-FFF2-40B4-BE49-F238E27FC236}">
                <a16:creationId xmlns:a16="http://schemas.microsoft.com/office/drawing/2014/main" id="{8FA78CBA-496D-8E42-2E30-CD8736760A51}"/>
              </a:ext>
            </a:extLst>
          </p:cNvPr>
          <p:cNvPicPr>
            <a:picLocks noChangeAspect="1"/>
          </p:cNvPicPr>
          <p:nvPr/>
        </p:nvPicPr>
        <p:blipFill>
          <a:blip r:embed="rId2"/>
          <a:stretch>
            <a:fillRect/>
          </a:stretch>
        </p:blipFill>
        <p:spPr>
          <a:xfrm>
            <a:off x="3305645" y="2739323"/>
            <a:ext cx="6352953" cy="2272063"/>
          </a:xfrm>
          <a:prstGeom prst="rect">
            <a:avLst/>
          </a:prstGeom>
        </p:spPr>
      </p:pic>
    </p:spTree>
    <p:extLst>
      <p:ext uri="{BB962C8B-B14F-4D97-AF65-F5344CB8AC3E}">
        <p14:creationId xmlns:p14="http://schemas.microsoft.com/office/powerpoint/2010/main" val="6422289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304684-A0BB-4C14-F308-6EB3360AA0B0}"/>
              </a:ext>
            </a:extLst>
          </p:cNvPr>
          <p:cNvSpPr txBox="1"/>
          <p:nvPr/>
        </p:nvSpPr>
        <p:spPr>
          <a:xfrm>
            <a:off x="5332145" y="50800"/>
            <a:ext cx="6878781" cy="2644185"/>
          </a:xfrm>
          <a:prstGeom prst="rect">
            <a:avLst/>
          </a:prstGeom>
          <a:noFill/>
        </p:spPr>
        <p:txBody>
          <a:bodyPr wrap="square">
            <a:spAutoFit/>
          </a:bodyPr>
          <a:lstStyle/>
          <a:p>
            <a:pPr algn="l">
              <a:lnSpc>
                <a:spcPct val="150000"/>
              </a:lnSpc>
            </a:pPr>
            <a:r>
              <a:rPr lang="en-CA" sz="1400" b="0" i="0" dirty="0">
                <a:solidFill>
                  <a:srgbClr val="333333"/>
                </a:solidFill>
                <a:effectLst/>
                <a:latin typeface="OpenSans"/>
              </a:rPr>
              <a:t>There are many techniques for loading data, some of which are: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“Full loading”: </a:t>
            </a:r>
            <a:r>
              <a:rPr lang="en-CA" sz="1400" b="0" i="0" dirty="0">
                <a:solidFill>
                  <a:srgbClr val="333333"/>
                </a:solidFill>
                <a:effectLst/>
                <a:latin typeface="OpenSans"/>
              </a:rPr>
              <a:t>You can load an initial history into a database, after which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a:t>
            </a:r>
            <a:r>
              <a:rPr lang="en-CA" sz="1400" b="1" i="0" dirty="0">
                <a:solidFill>
                  <a:srgbClr val="333333"/>
                </a:solidFill>
                <a:effectLst/>
                <a:latin typeface="OpenSans"/>
              </a:rPr>
              <a:t>incremental loading” </a:t>
            </a:r>
            <a:r>
              <a:rPr lang="en-CA" sz="1400" b="0" i="0" dirty="0">
                <a:solidFill>
                  <a:srgbClr val="333333"/>
                </a:solidFill>
                <a:effectLst/>
                <a:latin typeface="OpenSans"/>
              </a:rPr>
              <a:t>is applied to insert new data or to update already loaded data.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You can </a:t>
            </a:r>
            <a:r>
              <a:rPr lang="en-CA" sz="1400" b="1" i="0" dirty="0">
                <a:solidFill>
                  <a:srgbClr val="333333"/>
                </a:solidFill>
                <a:effectLst/>
                <a:latin typeface="OpenSans"/>
              </a:rPr>
              <a:t>schedule data </a:t>
            </a:r>
            <a:r>
              <a:rPr lang="en-CA" sz="1400" b="0" i="0" dirty="0">
                <a:solidFill>
                  <a:srgbClr val="333333"/>
                </a:solidFill>
                <a:effectLst/>
                <a:latin typeface="OpenSans"/>
              </a:rPr>
              <a:t>loading to occur on a periodic basis,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or you can load it </a:t>
            </a:r>
            <a:r>
              <a:rPr lang="en-CA" sz="1400" b="1" i="0" dirty="0">
                <a:solidFill>
                  <a:srgbClr val="333333"/>
                </a:solidFill>
                <a:effectLst/>
                <a:latin typeface="OpenSans"/>
              </a:rPr>
              <a:t>as required, on demand</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Data can be loaded </a:t>
            </a:r>
            <a:r>
              <a:rPr lang="en-CA" sz="1400" b="1" i="0" dirty="0">
                <a:solidFill>
                  <a:srgbClr val="333333"/>
                </a:solidFill>
                <a:effectLst/>
                <a:latin typeface="OpenSans"/>
              </a:rPr>
              <a:t>in batches, or it can be streaming </a:t>
            </a:r>
            <a:r>
              <a:rPr lang="en-CA" sz="1400" b="0" i="0" dirty="0">
                <a:solidFill>
                  <a:srgbClr val="333333"/>
                </a:solidFill>
                <a:effectLst/>
                <a:latin typeface="OpenSans"/>
              </a:rPr>
              <a:t>continuously to its destination.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data can be either </a:t>
            </a:r>
            <a:r>
              <a:rPr lang="en-CA" sz="1400" b="1" i="0" dirty="0">
                <a:solidFill>
                  <a:srgbClr val="333333"/>
                </a:solidFill>
                <a:effectLst/>
                <a:latin typeface="OpenSans"/>
              </a:rPr>
              <a:t>pushed to a server or pushed to clients by a server</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Data is usually </a:t>
            </a:r>
            <a:r>
              <a:rPr lang="en-CA" sz="1400" b="1" i="0" dirty="0">
                <a:solidFill>
                  <a:srgbClr val="333333"/>
                </a:solidFill>
                <a:effectLst/>
                <a:latin typeface="OpenSans"/>
              </a:rPr>
              <a:t>loaded serially</a:t>
            </a:r>
            <a:r>
              <a:rPr lang="en-CA" sz="1400" b="0" i="0" dirty="0">
                <a:solidFill>
                  <a:srgbClr val="333333"/>
                </a:solidFill>
                <a:effectLst/>
                <a:latin typeface="OpenSans"/>
              </a:rPr>
              <a:t>, but it can also </a:t>
            </a:r>
            <a:r>
              <a:rPr lang="en-CA" sz="1400" b="1" i="0" dirty="0">
                <a:solidFill>
                  <a:srgbClr val="333333"/>
                </a:solidFill>
                <a:effectLst/>
                <a:latin typeface="OpenSans"/>
              </a:rPr>
              <a:t>be loaded in parallel. </a:t>
            </a:r>
          </a:p>
        </p:txBody>
      </p:sp>
      <p:pic>
        <p:nvPicPr>
          <p:cNvPr id="4" name="Picture 3">
            <a:extLst>
              <a:ext uri="{FF2B5EF4-FFF2-40B4-BE49-F238E27FC236}">
                <a16:creationId xmlns:a16="http://schemas.microsoft.com/office/drawing/2014/main" id="{B662CF1C-34EA-2426-BC02-139134786D87}"/>
              </a:ext>
            </a:extLst>
          </p:cNvPr>
          <p:cNvPicPr>
            <a:picLocks noChangeAspect="1"/>
          </p:cNvPicPr>
          <p:nvPr/>
        </p:nvPicPr>
        <p:blipFill>
          <a:blip r:embed="rId2"/>
          <a:stretch>
            <a:fillRect/>
          </a:stretch>
        </p:blipFill>
        <p:spPr>
          <a:xfrm>
            <a:off x="99703" y="50800"/>
            <a:ext cx="5232442" cy="2621148"/>
          </a:xfrm>
          <a:prstGeom prst="rect">
            <a:avLst/>
          </a:prstGeom>
        </p:spPr>
      </p:pic>
      <p:sp>
        <p:nvSpPr>
          <p:cNvPr id="6" name="TextBox 5">
            <a:extLst>
              <a:ext uri="{FF2B5EF4-FFF2-40B4-BE49-F238E27FC236}">
                <a16:creationId xmlns:a16="http://schemas.microsoft.com/office/drawing/2014/main" id="{6D143031-4F9A-8D3E-CB57-C6D6FCF01284}"/>
              </a:ext>
            </a:extLst>
          </p:cNvPr>
          <p:cNvSpPr txBox="1"/>
          <p:nvPr/>
        </p:nvSpPr>
        <p:spPr>
          <a:xfrm>
            <a:off x="0" y="2945808"/>
            <a:ext cx="6222670" cy="3936847"/>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Full loading refers to loading data in one large batch.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This is used, for example, when organizations want to start tracking transactions in a new data warehouse and they copy the existing transaction history from the old to the new system.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Then it's a matter of incrementally loading transactions as they arise, thus ensuring the transaction history is tracked.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With incremental loading, the target data store is appended to, such that only the changes are loaded.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This is useful for accumulating historical data such as transactions, weather, and browsing history.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volume, velocity, and demand for the data determine whether the data is loaded in batches or streamed live</a:t>
            </a:r>
          </a:p>
        </p:txBody>
      </p:sp>
      <p:pic>
        <p:nvPicPr>
          <p:cNvPr id="7" name="Picture 6">
            <a:extLst>
              <a:ext uri="{FF2B5EF4-FFF2-40B4-BE49-F238E27FC236}">
                <a16:creationId xmlns:a16="http://schemas.microsoft.com/office/drawing/2014/main" id="{B8E3F79A-95AA-C679-CBFE-68EE2EB3E9F0}"/>
              </a:ext>
            </a:extLst>
          </p:cNvPr>
          <p:cNvPicPr>
            <a:picLocks noChangeAspect="1"/>
          </p:cNvPicPr>
          <p:nvPr/>
        </p:nvPicPr>
        <p:blipFill>
          <a:blip r:embed="rId3"/>
          <a:stretch>
            <a:fillRect/>
          </a:stretch>
        </p:blipFill>
        <p:spPr>
          <a:xfrm>
            <a:off x="6096000" y="3369678"/>
            <a:ext cx="5969330" cy="3089341"/>
          </a:xfrm>
          <a:prstGeom prst="rect">
            <a:avLst/>
          </a:prstGeom>
        </p:spPr>
      </p:pic>
    </p:spTree>
    <p:extLst>
      <p:ext uri="{BB962C8B-B14F-4D97-AF65-F5344CB8AC3E}">
        <p14:creationId xmlns:p14="http://schemas.microsoft.com/office/powerpoint/2010/main" val="2137764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6E3F0B9-4219-F627-FCDC-3B0F4FA43DCE}"/>
              </a:ext>
            </a:extLst>
          </p:cNvPr>
          <p:cNvSpPr txBox="1"/>
          <p:nvPr/>
        </p:nvSpPr>
        <p:spPr>
          <a:xfrm>
            <a:off x="5676475" y="0"/>
            <a:ext cx="6409060" cy="3290516"/>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Data is often loaded on a schedule. For example: </a:t>
            </a:r>
            <a:r>
              <a:rPr lang="en-CA" sz="1400" b="0" i="0" u="sng" dirty="0">
                <a:solidFill>
                  <a:srgbClr val="333333"/>
                </a:solidFill>
                <a:effectLst/>
                <a:latin typeface="OpenSans"/>
              </a:rPr>
              <a:t>Daily point-of-sale transactions can be loaded into a database at the end of each day, during off-peak hours.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Loading tasks can be s</a:t>
            </a:r>
            <a:r>
              <a:rPr lang="en-CA" sz="1400" b="1" i="0" dirty="0">
                <a:solidFill>
                  <a:srgbClr val="333333"/>
                </a:solidFill>
                <a:effectLst/>
                <a:latin typeface="OpenSans"/>
              </a:rPr>
              <a:t>cheduled</a:t>
            </a:r>
            <a:r>
              <a:rPr lang="en-CA" sz="1400" b="0" i="0" dirty="0">
                <a:solidFill>
                  <a:srgbClr val="333333"/>
                </a:solidFill>
                <a:effectLst/>
                <a:latin typeface="OpenSans"/>
              </a:rPr>
              <a:t> with tools such as </a:t>
            </a:r>
            <a:r>
              <a:rPr lang="en-CA" sz="1400" b="1" i="0" dirty="0">
                <a:solidFill>
                  <a:srgbClr val="333333"/>
                </a:solidFill>
                <a:effectLst/>
                <a:latin typeface="OpenSans"/>
              </a:rPr>
              <a:t>Windows Task Scheduler</a:t>
            </a:r>
            <a:r>
              <a:rPr lang="en-CA" sz="1400" b="0" i="0" dirty="0">
                <a:solidFill>
                  <a:srgbClr val="333333"/>
                </a:solidFill>
                <a:effectLst/>
                <a:latin typeface="OpenSans"/>
              </a:rPr>
              <a:t>, or with </a:t>
            </a:r>
            <a:r>
              <a:rPr lang="en-CA" sz="1400" b="1" i="0" dirty="0" err="1">
                <a:solidFill>
                  <a:srgbClr val="333333"/>
                </a:solidFill>
                <a:effectLst/>
                <a:latin typeface="OpenSans"/>
              </a:rPr>
              <a:t>cron</a:t>
            </a:r>
            <a:r>
              <a:rPr lang="en-CA" sz="1400" b="0" i="0" dirty="0">
                <a:solidFill>
                  <a:srgbClr val="333333"/>
                </a:solidFill>
                <a:effectLst/>
                <a:latin typeface="OpenSans"/>
              </a:rPr>
              <a:t> on Unix-like systems.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On-demand loading is also very common, and relies on triggering mechanisms such as: </a:t>
            </a:r>
          </a:p>
          <a:p>
            <a:pPr marL="342900" indent="-342900" algn="l">
              <a:lnSpc>
                <a:spcPct val="150000"/>
              </a:lnSpc>
              <a:buFont typeface="+mj-lt"/>
              <a:buAutoNum type="arabicPeriod"/>
            </a:pPr>
            <a:r>
              <a:rPr lang="en-CA" sz="1400" b="0" i="0" dirty="0">
                <a:solidFill>
                  <a:srgbClr val="333333"/>
                </a:solidFill>
                <a:effectLst/>
                <a:latin typeface="OpenSans"/>
              </a:rPr>
              <a:t>when the </a:t>
            </a:r>
            <a:r>
              <a:rPr lang="en-CA" sz="1400" b="0" i="0" u="sng" dirty="0">
                <a:solidFill>
                  <a:srgbClr val="333333"/>
                </a:solidFill>
                <a:effectLst/>
                <a:latin typeface="OpenSans"/>
              </a:rPr>
              <a:t>source data reaches a specified size</a:t>
            </a:r>
            <a:r>
              <a:rPr lang="en-CA" sz="1400" b="0" i="0" dirty="0">
                <a:solidFill>
                  <a:srgbClr val="333333"/>
                </a:solidFill>
                <a:effectLst/>
                <a:latin typeface="OpenSans"/>
              </a:rPr>
              <a:t>. </a:t>
            </a:r>
          </a:p>
          <a:p>
            <a:pPr marL="342900" indent="-342900" algn="l">
              <a:lnSpc>
                <a:spcPct val="150000"/>
              </a:lnSpc>
              <a:buFont typeface="+mj-lt"/>
              <a:buAutoNum type="arabicPeriod"/>
            </a:pPr>
            <a:r>
              <a:rPr lang="en-CA" sz="1400" b="0" i="0" dirty="0">
                <a:solidFill>
                  <a:srgbClr val="333333"/>
                </a:solidFill>
                <a:effectLst/>
                <a:latin typeface="OpenSans"/>
              </a:rPr>
              <a:t>when an </a:t>
            </a:r>
            <a:r>
              <a:rPr lang="en-CA" sz="1400" b="1" i="0" dirty="0">
                <a:solidFill>
                  <a:srgbClr val="333333"/>
                </a:solidFill>
                <a:effectLst/>
                <a:latin typeface="OpenSans"/>
              </a:rPr>
              <a:t>event is detected </a:t>
            </a:r>
            <a:r>
              <a:rPr lang="en-CA" sz="1400" b="0" i="0" dirty="0">
                <a:solidFill>
                  <a:srgbClr val="333333"/>
                </a:solidFill>
                <a:effectLst/>
                <a:latin typeface="OpenSans"/>
              </a:rPr>
              <a:t>by the source system, such as </a:t>
            </a:r>
            <a:r>
              <a:rPr lang="en-CA" sz="1400" b="0" i="0" u="sng" dirty="0">
                <a:solidFill>
                  <a:srgbClr val="333333"/>
                </a:solidFill>
                <a:effectLst/>
                <a:latin typeface="OpenSans"/>
              </a:rPr>
              <a:t>motion, sounds or temperature changes, </a:t>
            </a:r>
          </a:p>
          <a:p>
            <a:pPr marL="342900" indent="-342900" algn="l">
              <a:lnSpc>
                <a:spcPct val="150000"/>
              </a:lnSpc>
              <a:buFont typeface="+mj-lt"/>
              <a:buAutoNum type="arabicPeriod"/>
            </a:pPr>
            <a:r>
              <a:rPr lang="en-CA" sz="1400" b="0" i="0" dirty="0">
                <a:solidFill>
                  <a:srgbClr val="333333"/>
                </a:solidFill>
                <a:effectLst/>
                <a:latin typeface="OpenSans"/>
              </a:rPr>
              <a:t>when a </a:t>
            </a:r>
            <a:r>
              <a:rPr lang="en-CA" sz="1400" b="1" i="0" dirty="0">
                <a:solidFill>
                  <a:srgbClr val="333333"/>
                </a:solidFill>
                <a:effectLst/>
                <a:latin typeface="OpenSans"/>
              </a:rPr>
              <a:t>user requests data</a:t>
            </a:r>
            <a:r>
              <a:rPr lang="en-CA" sz="1400" b="0" i="0" dirty="0">
                <a:solidFill>
                  <a:srgbClr val="333333"/>
                </a:solidFill>
                <a:effectLst/>
                <a:latin typeface="OpenSans"/>
              </a:rPr>
              <a:t>, such as </a:t>
            </a:r>
            <a:r>
              <a:rPr lang="en-CA" sz="1400" b="0" i="0" u="sng" dirty="0">
                <a:solidFill>
                  <a:srgbClr val="333333"/>
                </a:solidFill>
                <a:effectLst/>
                <a:latin typeface="OpenSans"/>
              </a:rPr>
              <a:t>online videos, music, or web pages</a:t>
            </a:r>
            <a:r>
              <a:rPr lang="en-CA" sz="1400" b="0" i="0" dirty="0">
                <a:solidFill>
                  <a:srgbClr val="333333"/>
                </a:solidFill>
                <a:effectLst/>
                <a:latin typeface="OpenSans"/>
              </a:rPr>
              <a:t>.</a:t>
            </a:r>
          </a:p>
        </p:txBody>
      </p:sp>
      <p:pic>
        <p:nvPicPr>
          <p:cNvPr id="4" name="Picture 3">
            <a:extLst>
              <a:ext uri="{FF2B5EF4-FFF2-40B4-BE49-F238E27FC236}">
                <a16:creationId xmlns:a16="http://schemas.microsoft.com/office/drawing/2014/main" id="{4DFC4552-783A-7F99-5B76-3C9B162D494C}"/>
              </a:ext>
            </a:extLst>
          </p:cNvPr>
          <p:cNvPicPr>
            <a:picLocks noChangeAspect="1"/>
          </p:cNvPicPr>
          <p:nvPr/>
        </p:nvPicPr>
        <p:blipFill>
          <a:blip r:embed="rId2"/>
          <a:stretch>
            <a:fillRect/>
          </a:stretch>
        </p:blipFill>
        <p:spPr>
          <a:xfrm>
            <a:off x="106465" y="155158"/>
            <a:ext cx="5570010" cy="3135358"/>
          </a:xfrm>
          <a:prstGeom prst="rect">
            <a:avLst/>
          </a:prstGeom>
        </p:spPr>
      </p:pic>
      <p:sp>
        <p:nvSpPr>
          <p:cNvPr id="6" name="TextBox 5">
            <a:extLst>
              <a:ext uri="{FF2B5EF4-FFF2-40B4-BE49-F238E27FC236}">
                <a16:creationId xmlns:a16="http://schemas.microsoft.com/office/drawing/2014/main" id="{17A40886-87AF-9050-5CDF-09C1F58BC7FB}"/>
              </a:ext>
            </a:extLst>
          </p:cNvPr>
          <p:cNvSpPr txBox="1"/>
          <p:nvPr/>
        </p:nvSpPr>
        <p:spPr>
          <a:xfrm>
            <a:off x="106465" y="3497464"/>
            <a:ext cx="6097978" cy="2967351"/>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Batch and stream data loading are two ends of a spectrum of loading methods.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Batch loading </a:t>
            </a:r>
            <a:r>
              <a:rPr lang="en-CA" sz="1400" b="0" i="0" dirty="0">
                <a:solidFill>
                  <a:srgbClr val="333333"/>
                </a:solidFill>
                <a:effectLst/>
                <a:latin typeface="OpenSans"/>
              </a:rPr>
              <a:t>refers </a:t>
            </a:r>
            <a:r>
              <a:rPr lang="en-CA" sz="1400" b="0" i="0" dirty="0">
                <a:solidFill>
                  <a:schemeClr val="accent2"/>
                </a:solidFill>
                <a:effectLst/>
                <a:latin typeface="OpenSans"/>
              </a:rPr>
              <a:t>to </a:t>
            </a:r>
            <a:r>
              <a:rPr lang="en-CA" sz="1400" b="0" i="0" u="sng" dirty="0">
                <a:solidFill>
                  <a:schemeClr val="accent2"/>
                </a:solidFill>
                <a:effectLst/>
                <a:latin typeface="OpenSans"/>
              </a:rPr>
              <a:t>loading data in chunks</a:t>
            </a:r>
            <a:r>
              <a:rPr lang="en-CA" sz="1400" b="0" i="0" dirty="0">
                <a:solidFill>
                  <a:schemeClr val="accent2"/>
                </a:solidFill>
                <a:effectLst/>
                <a:latin typeface="OpenSans"/>
              </a:rPr>
              <a:t> </a:t>
            </a:r>
            <a:r>
              <a:rPr lang="en-CA" sz="1400" b="0" i="0" dirty="0">
                <a:solidFill>
                  <a:srgbClr val="333333"/>
                </a:solidFill>
                <a:effectLst/>
                <a:latin typeface="OpenSans"/>
              </a:rPr>
              <a:t>defined by </a:t>
            </a:r>
            <a:r>
              <a:rPr lang="en-CA" sz="1400" b="0" i="0" u="sng" dirty="0">
                <a:solidFill>
                  <a:srgbClr val="333333"/>
                </a:solidFill>
                <a:effectLst/>
                <a:latin typeface="OpenSans"/>
              </a:rPr>
              <a:t>some time windows of data accumulated by the data source</a:t>
            </a:r>
            <a:r>
              <a:rPr lang="en-CA" sz="1400" b="0" i="0" dirty="0">
                <a:solidFill>
                  <a:srgbClr val="333333"/>
                </a:solidFill>
                <a:effectLst/>
                <a:latin typeface="OpenSans"/>
              </a:rPr>
              <a:t>, usually on the order of hours to days.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stream loading</a:t>
            </a:r>
            <a:r>
              <a:rPr lang="en-CA" sz="1400" b="0" i="0" dirty="0">
                <a:solidFill>
                  <a:srgbClr val="333333"/>
                </a:solidFill>
                <a:effectLst/>
                <a:latin typeface="OpenSans"/>
              </a:rPr>
              <a:t>, which </a:t>
            </a:r>
            <a:r>
              <a:rPr lang="en-CA" sz="1400" b="0" i="0" dirty="0">
                <a:solidFill>
                  <a:schemeClr val="accent2"/>
                </a:solidFill>
                <a:effectLst/>
                <a:latin typeface="OpenSans"/>
              </a:rPr>
              <a:t>loads data in real time as it becomes available</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In between batch and stream loading, we have </a:t>
            </a:r>
            <a:r>
              <a:rPr lang="en-CA" sz="1400" b="1" i="0" dirty="0">
                <a:solidFill>
                  <a:srgbClr val="333333"/>
                </a:solidFill>
                <a:effectLst/>
                <a:latin typeface="OpenSans"/>
              </a:rPr>
              <a:t>micro-batch loadi</a:t>
            </a:r>
            <a:r>
              <a:rPr lang="en-CA" sz="1400" b="0" i="0" dirty="0">
                <a:solidFill>
                  <a:srgbClr val="333333"/>
                </a:solidFill>
                <a:effectLst/>
                <a:latin typeface="OpenSans"/>
              </a:rPr>
              <a:t>ng. This is used when imminent processes </a:t>
            </a:r>
            <a:r>
              <a:rPr lang="en-CA" sz="1400" b="1" i="0" dirty="0">
                <a:solidFill>
                  <a:schemeClr val="accent2"/>
                </a:solidFill>
                <a:effectLst/>
                <a:latin typeface="OpenSans"/>
              </a:rPr>
              <a:t>need access to a small window of recent data. </a:t>
            </a:r>
          </a:p>
        </p:txBody>
      </p:sp>
      <p:pic>
        <p:nvPicPr>
          <p:cNvPr id="7" name="Picture 6">
            <a:extLst>
              <a:ext uri="{FF2B5EF4-FFF2-40B4-BE49-F238E27FC236}">
                <a16:creationId xmlns:a16="http://schemas.microsoft.com/office/drawing/2014/main" id="{6854C106-34F0-3912-C5F1-77BAE12197C4}"/>
              </a:ext>
            </a:extLst>
          </p:cNvPr>
          <p:cNvPicPr>
            <a:picLocks noChangeAspect="1"/>
          </p:cNvPicPr>
          <p:nvPr/>
        </p:nvPicPr>
        <p:blipFill>
          <a:blip r:embed="rId3"/>
          <a:stretch>
            <a:fillRect/>
          </a:stretch>
        </p:blipFill>
        <p:spPr>
          <a:xfrm>
            <a:off x="6329548" y="3429000"/>
            <a:ext cx="5399396" cy="3022600"/>
          </a:xfrm>
          <a:prstGeom prst="rect">
            <a:avLst/>
          </a:prstGeom>
        </p:spPr>
      </p:pic>
    </p:spTree>
    <p:extLst>
      <p:ext uri="{BB962C8B-B14F-4D97-AF65-F5344CB8AC3E}">
        <p14:creationId xmlns:p14="http://schemas.microsoft.com/office/powerpoint/2010/main" val="38158763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E5B381-C2CE-59AF-B02E-59826C025F30}"/>
              </a:ext>
            </a:extLst>
          </p:cNvPr>
          <p:cNvSpPr txBox="1"/>
          <p:nvPr/>
        </p:nvSpPr>
        <p:spPr>
          <a:xfrm>
            <a:off x="5673437" y="379001"/>
            <a:ext cx="6097978" cy="264418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Push and pull </a:t>
            </a:r>
            <a:r>
              <a:rPr lang="en-CA" sz="1400" b="0" i="0" dirty="0">
                <a:solidFill>
                  <a:srgbClr val="333333"/>
                </a:solidFill>
                <a:effectLst/>
                <a:latin typeface="OpenSans"/>
              </a:rPr>
              <a:t>data-loading methods are based on a </a:t>
            </a:r>
            <a:r>
              <a:rPr lang="en-CA" sz="1400" b="1" i="0" dirty="0">
                <a:solidFill>
                  <a:srgbClr val="333333"/>
                </a:solidFill>
                <a:effectLst/>
                <a:latin typeface="OpenSans"/>
              </a:rPr>
              <a:t>client-server model.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A “</a:t>
            </a:r>
            <a:r>
              <a:rPr lang="en-CA" sz="1400" b="0" i="0" dirty="0">
                <a:solidFill>
                  <a:schemeClr val="accent2"/>
                </a:solidFill>
                <a:effectLst/>
                <a:latin typeface="OpenSans"/>
              </a:rPr>
              <a:t>pull” </a:t>
            </a:r>
            <a:r>
              <a:rPr lang="en-CA" sz="1400" b="0" i="0" dirty="0">
                <a:solidFill>
                  <a:srgbClr val="333333"/>
                </a:solidFill>
                <a:effectLst/>
                <a:latin typeface="OpenSans"/>
              </a:rPr>
              <a:t>refers to a </a:t>
            </a:r>
            <a:r>
              <a:rPr lang="en-CA" sz="1400" b="0" i="0" u="sng" dirty="0">
                <a:solidFill>
                  <a:srgbClr val="333333"/>
                </a:solidFill>
                <a:effectLst/>
                <a:latin typeface="OpenSans"/>
              </a:rPr>
              <a:t>client initiating a request for data from a server</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a:t>
            </a:r>
            <a:r>
              <a:rPr lang="en-CA" sz="1400" b="0" i="0" u="sng" dirty="0">
                <a:solidFill>
                  <a:srgbClr val="333333"/>
                </a:solidFill>
                <a:effectLst/>
                <a:latin typeface="OpenSans"/>
              </a:rPr>
              <a:t>server</a:t>
            </a:r>
            <a:r>
              <a:rPr lang="en-CA" sz="1400" b="0" i="0" dirty="0">
                <a:solidFill>
                  <a:srgbClr val="333333"/>
                </a:solidFill>
                <a:effectLst/>
                <a:latin typeface="OpenSans"/>
              </a:rPr>
              <a:t> then responds to the client’s request and </a:t>
            </a:r>
            <a:r>
              <a:rPr lang="en-CA" sz="1400" b="0" i="0" u="sng" dirty="0">
                <a:solidFill>
                  <a:srgbClr val="333333"/>
                </a:solidFill>
                <a:effectLst/>
                <a:latin typeface="OpenSans"/>
              </a:rPr>
              <a:t>delivers the data</a:t>
            </a:r>
            <a:r>
              <a:rPr lang="en-CA" sz="1400" b="0" i="0" dirty="0">
                <a:solidFill>
                  <a:srgbClr val="333333"/>
                </a:solidFill>
                <a:effectLst/>
                <a:latin typeface="OpenSans"/>
              </a:rPr>
              <a:t>. </a:t>
            </a:r>
          </a:p>
          <a:p>
            <a:pPr algn="l">
              <a:lnSpc>
                <a:spcPct val="150000"/>
              </a:lnSpc>
            </a:pPr>
            <a:r>
              <a:rPr lang="en-CA" sz="1400" b="0" i="0" dirty="0">
                <a:solidFill>
                  <a:srgbClr val="333333"/>
                </a:solidFill>
                <a:effectLst/>
                <a:latin typeface="OpenSans"/>
              </a:rPr>
              <a:t>Ex. </a:t>
            </a:r>
            <a:r>
              <a:rPr lang="en-CA" sz="1400" b="1" i="0" dirty="0">
                <a:solidFill>
                  <a:srgbClr val="333333"/>
                </a:solidFill>
                <a:effectLst/>
                <a:latin typeface="OpenSans"/>
              </a:rPr>
              <a:t>RSS feeds and email</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With </a:t>
            </a:r>
            <a:r>
              <a:rPr lang="en-CA" sz="1400" b="0" i="0" dirty="0">
                <a:solidFill>
                  <a:schemeClr val="accent2"/>
                </a:solidFill>
                <a:effectLst/>
                <a:latin typeface="OpenSans"/>
              </a:rPr>
              <a:t>“push” </a:t>
            </a:r>
            <a:r>
              <a:rPr lang="en-CA" sz="1400" b="0" i="0" dirty="0">
                <a:solidFill>
                  <a:srgbClr val="333333"/>
                </a:solidFill>
                <a:effectLst/>
                <a:latin typeface="OpenSans"/>
              </a:rPr>
              <a:t>technology, the </a:t>
            </a:r>
            <a:r>
              <a:rPr lang="en-CA" sz="1400" b="1" i="0" dirty="0">
                <a:solidFill>
                  <a:schemeClr val="accent2"/>
                </a:solidFill>
                <a:effectLst/>
                <a:latin typeface="OpenSans"/>
              </a:rPr>
              <a:t>client subscribes </a:t>
            </a:r>
            <a:r>
              <a:rPr lang="en-CA" sz="1400" b="0" i="0" dirty="0">
                <a:solidFill>
                  <a:schemeClr val="accent2"/>
                </a:solidFill>
                <a:effectLst/>
                <a:latin typeface="OpenSans"/>
              </a:rPr>
              <a:t>to a service provided by a server,</a:t>
            </a:r>
            <a:r>
              <a:rPr lang="en-CA" sz="1400" b="0" i="0" dirty="0">
                <a:solidFill>
                  <a:srgbClr val="333333"/>
                </a:solidFill>
                <a:effectLst/>
                <a:latin typeface="OpenSans"/>
              </a:rPr>
              <a:t> so that the server can then </a:t>
            </a:r>
            <a:r>
              <a:rPr lang="en-CA" sz="1400" b="0" i="0" u="sng" dirty="0">
                <a:solidFill>
                  <a:srgbClr val="333333"/>
                </a:solidFill>
                <a:effectLst/>
                <a:latin typeface="OpenSans"/>
              </a:rPr>
              <a:t>push </a:t>
            </a:r>
            <a:r>
              <a:rPr lang="en-CA" sz="1400" b="0" i="0" dirty="0">
                <a:solidFill>
                  <a:srgbClr val="333333"/>
                </a:solidFill>
                <a:effectLst/>
                <a:latin typeface="OpenSans"/>
              </a:rPr>
              <a:t>data to the client </a:t>
            </a:r>
            <a:r>
              <a:rPr lang="en-CA" sz="1400" b="0" i="0" u="sng" dirty="0">
                <a:solidFill>
                  <a:srgbClr val="333333"/>
                </a:solidFill>
                <a:effectLst/>
                <a:latin typeface="OpenSans"/>
              </a:rPr>
              <a:t>as it becomes available. </a:t>
            </a:r>
          </a:p>
          <a:p>
            <a:pPr algn="l">
              <a:lnSpc>
                <a:spcPct val="150000"/>
              </a:lnSpc>
            </a:pPr>
            <a:r>
              <a:rPr lang="en-CA" sz="1400" b="1" i="0" dirty="0">
                <a:solidFill>
                  <a:srgbClr val="333333"/>
                </a:solidFill>
                <a:effectLst/>
                <a:latin typeface="OpenSans"/>
              </a:rPr>
              <a:t>Ex. push notifications and instant messaging services.</a:t>
            </a:r>
          </a:p>
        </p:txBody>
      </p:sp>
      <p:pic>
        <p:nvPicPr>
          <p:cNvPr id="4" name="Picture 3">
            <a:extLst>
              <a:ext uri="{FF2B5EF4-FFF2-40B4-BE49-F238E27FC236}">
                <a16:creationId xmlns:a16="http://schemas.microsoft.com/office/drawing/2014/main" id="{F8AE99A4-3B14-FC25-5C0B-22FF167C4B4B}"/>
              </a:ext>
            </a:extLst>
          </p:cNvPr>
          <p:cNvPicPr>
            <a:picLocks noChangeAspect="1"/>
          </p:cNvPicPr>
          <p:nvPr/>
        </p:nvPicPr>
        <p:blipFill>
          <a:blip r:embed="rId2"/>
          <a:stretch>
            <a:fillRect/>
          </a:stretch>
        </p:blipFill>
        <p:spPr>
          <a:xfrm>
            <a:off x="180191" y="180017"/>
            <a:ext cx="5329960" cy="2667000"/>
          </a:xfrm>
          <a:prstGeom prst="rect">
            <a:avLst/>
          </a:prstGeom>
        </p:spPr>
      </p:pic>
      <p:pic>
        <p:nvPicPr>
          <p:cNvPr id="5" name="Picture 4">
            <a:extLst>
              <a:ext uri="{FF2B5EF4-FFF2-40B4-BE49-F238E27FC236}">
                <a16:creationId xmlns:a16="http://schemas.microsoft.com/office/drawing/2014/main" id="{C472F099-7053-F2DB-83C4-8766DA337318}"/>
              </a:ext>
            </a:extLst>
          </p:cNvPr>
          <p:cNvPicPr>
            <a:picLocks noChangeAspect="1"/>
          </p:cNvPicPr>
          <p:nvPr/>
        </p:nvPicPr>
        <p:blipFill>
          <a:blip r:embed="rId3"/>
          <a:stretch>
            <a:fillRect/>
          </a:stretch>
        </p:blipFill>
        <p:spPr>
          <a:xfrm>
            <a:off x="379103" y="3026247"/>
            <a:ext cx="4225554" cy="1913199"/>
          </a:xfrm>
          <a:prstGeom prst="rect">
            <a:avLst/>
          </a:prstGeom>
        </p:spPr>
      </p:pic>
      <p:sp>
        <p:nvSpPr>
          <p:cNvPr id="7" name="TextBox 6">
            <a:extLst>
              <a:ext uri="{FF2B5EF4-FFF2-40B4-BE49-F238E27FC236}">
                <a16:creationId xmlns:a16="http://schemas.microsoft.com/office/drawing/2014/main" id="{F8240B6C-4145-9C61-C884-0179FD4675F7}"/>
              </a:ext>
            </a:extLst>
          </p:cNvPr>
          <p:cNvSpPr txBox="1"/>
          <p:nvPr/>
        </p:nvSpPr>
        <p:spPr>
          <a:xfrm>
            <a:off x="4604657" y="3789428"/>
            <a:ext cx="7407151" cy="792846"/>
          </a:xfrm>
          <a:prstGeom prst="rect">
            <a:avLst/>
          </a:prstGeom>
          <a:noFill/>
        </p:spPr>
        <p:txBody>
          <a:bodyPr wrap="square">
            <a:spAutoFit/>
          </a:bodyPr>
          <a:lstStyle/>
          <a:p>
            <a:pPr algn="l">
              <a:lnSpc>
                <a:spcPct val="150000"/>
              </a:lnSpc>
            </a:pPr>
            <a:r>
              <a:rPr lang="en-CA" sz="1600" b="0" i="0" dirty="0">
                <a:solidFill>
                  <a:srgbClr val="333333"/>
                </a:solidFill>
                <a:effectLst/>
                <a:latin typeface="OpenSans"/>
              </a:rPr>
              <a:t>Parallel loading can be employed on multiple data streams to boost loading efficiency, particularly when the </a:t>
            </a:r>
            <a:r>
              <a:rPr lang="en-CA" sz="1600" b="1" i="0" dirty="0">
                <a:solidFill>
                  <a:srgbClr val="333333"/>
                </a:solidFill>
                <a:effectLst/>
                <a:latin typeface="OpenSans"/>
              </a:rPr>
              <a:t>data is big or has to travel long distances</a:t>
            </a:r>
            <a:r>
              <a:rPr lang="en-CA" sz="1600" b="0" i="0" dirty="0">
                <a:solidFill>
                  <a:srgbClr val="333333"/>
                </a:solidFill>
                <a:effectLst/>
                <a:latin typeface="OpenSans"/>
              </a:rPr>
              <a:t>.</a:t>
            </a:r>
          </a:p>
        </p:txBody>
      </p:sp>
      <p:pic>
        <p:nvPicPr>
          <p:cNvPr id="8" name="Picture 7">
            <a:extLst>
              <a:ext uri="{FF2B5EF4-FFF2-40B4-BE49-F238E27FC236}">
                <a16:creationId xmlns:a16="http://schemas.microsoft.com/office/drawing/2014/main" id="{94A414CD-5FE9-9C12-5EEA-AA82CEB67941}"/>
              </a:ext>
            </a:extLst>
          </p:cNvPr>
          <p:cNvPicPr>
            <a:picLocks noChangeAspect="1"/>
          </p:cNvPicPr>
          <p:nvPr/>
        </p:nvPicPr>
        <p:blipFill>
          <a:blip r:embed="rId4"/>
          <a:stretch>
            <a:fillRect/>
          </a:stretch>
        </p:blipFill>
        <p:spPr>
          <a:xfrm>
            <a:off x="350445" y="5105400"/>
            <a:ext cx="4225554" cy="1752600"/>
          </a:xfrm>
          <a:prstGeom prst="rect">
            <a:avLst/>
          </a:prstGeom>
        </p:spPr>
      </p:pic>
      <p:sp>
        <p:nvSpPr>
          <p:cNvPr id="10" name="TextBox 9">
            <a:extLst>
              <a:ext uri="{FF2B5EF4-FFF2-40B4-BE49-F238E27FC236}">
                <a16:creationId xmlns:a16="http://schemas.microsoft.com/office/drawing/2014/main" id="{20F28754-447C-ADCB-AC0D-C34E45ECF890}"/>
              </a:ext>
            </a:extLst>
          </p:cNvPr>
          <p:cNvSpPr txBox="1"/>
          <p:nvPr/>
        </p:nvSpPr>
        <p:spPr>
          <a:xfrm>
            <a:off x="4699661" y="5522724"/>
            <a:ext cx="7407150" cy="880369"/>
          </a:xfrm>
          <a:prstGeom prst="rect">
            <a:avLst/>
          </a:prstGeom>
          <a:noFill/>
        </p:spPr>
        <p:txBody>
          <a:bodyPr wrap="square">
            <a:spAutoFit/>
          </a:bodyPr>
          <a:lstStyle/>
          <a:p>
            <a:pPr algn="l">
              <a:lnSpc>
                <a:spcPct val="150000"/>
              </a:lnSpc>
            </a:pPr>
            <a:r>
              <a:rPr lang="en-CA" b="0" i="0" dirty="0">
                <a:solidFill>
                  <a:srgbClr val="333333"/>
                </a:solidFill>
                <a:effectLst/>
                <a:latin typeface="OpenSans"/>
              </a:rPr>
              <a:t>Similarly, by </a:t>
            </a:r>
            <a:r>
              <a:rPr lang="en-CA" b="1" i="0" dirty="0">
                <a:solidFill>
                  <a:srgbClr val="333333"/>
                </a:solidFill>
                <a:effectLst/>
                <a:latin typeface="OpenSans"/>
              </a:rPr>
              <a:t>splitting a single file </a:t>
            </a:r>
            <a:r>
              <a:rPr lang="en-CA" b="0" i="0" dirty="0">
                <a:solidFill>
                  <a:srgbClr val="333333"/>
                </a:solidFill>
                <a:effectLst/>
                <a:latin typeface="OpenSans"/>
              </a:rPr>
              <a:t>into smaller chunks, </a:t>
            </a:r>
            <a:r>
              <a:rPr lang="en-CA" b="1" i="0" dirty="0">
                <a:solidFill>
                  <a:srgbClr val="333333"/>
                </a:solidFill>
                <a:effectLst/>
                <a:latin typeface="OpenSans"/>
              </a:rPr>
              <a:t>the chunks </a:t>
            </a:r>
            <a:r>
              <a:rPr lang="en-CA" b="0" i="0" dirty="0">
                <a:solidFill>
                  <a:srgbClr val="333333"/>
                </a:solidFill>
                <a:effectLst/>
                <a:latin typeface="OpenSans"/>
              </a:rPr>
              <a:t>can be loaded simultaneously.</a:t>
            </a:r>
          </a:p>
        </p:txBody>
      </p:sp>
    </p:spTree>
    <p:extLst>
      <p:ext uri="{BB962C8B-B14F-4D97-AF65-F5344CB8AC3E}">
        <p14:creationId xmlns:p14="http://schemas.microsoft.com/office/powerpoint/2010/main" val="16059969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0CF2618-6649-5123-6621-D10AD2F54B2F}"/>
              </a:ext>
            </a:extLst>
          </p:cNvPr>
          <p:cNvPicPr>
            <a:picLocks noChangeAspect="1"/>
          </p:cNvPicPr>
          <p:nvPr/>
        </p:nvPicPr>
        <p:blipFill>
          <a:blip r:embed="rId2"/>
          <a:stretch>
            <a:fillRect/>
          </a:stretch>
        </p:blipFill>
        <p:spPr>
          <a:xfrm>
            <a:off x="3257550" y="2101850"/>
            <a:ext cx="5676900" cy="2654300"/>
          </a:xfrm>
          <a:prstGeom prst="rect">
            <a:avLst/>
          </a:prstGeom>
        </p:spPr>
      </p:pic>
    </p:spTree>
    <p:extLst>
      <p:ext uri="{BB962C8B-B14F-4D97-AF65-F5344CB8AC3E}">
        <p14:creationId xmlns:p14="http://schemas.microsoft.com/office/powerpoint/2010/main" val="4765442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 screen&#10;&#10;Description automatically generated with low confidence">
            <a:extLst>
              <a:ext uri="{FF2B5EF4-FFF2-40B4-BE49-F238E27FC236}">
                <a16:creationId xmlns:a16="http://schemas.microsoft.com/office/drawing/2014/main" id="{2A0A47AA-C26F-E4A9-FA36-7472D4508E2A}"/>
              </a:ext>
            </a:extLst>
          </p:cNvPr>
          <p:cNvPicPr>
            <a:picLocks noChangeAspect="1"/>
          </p:cNvPicPr>
          <p:nvPr/>
        </p:nvPicPr>
        <p:blipFill>
          <a:blip r:embed="rId2"/>
          <a:stretch>
            <a:fillRect/>
          </a:stretch>
        </p:blipFill>
        <p:spPr>
          <a:xfrm>
            <a:off x="1444225" y="750371"/>
            <a:ext cx="9303550" cy="5357257"/>
          </a:xfrm>
          <a:prstGeom prst="rect">
            <a:avLst/>
          </a:prstGeom>
        </p:spPr>
      </p:pic>
      <p:sp>
        <p:nvSpPr>
          <p:cNvPr id="4" name="TextBox 3">
            <a:extLst>
              <a:ext uri="{FF2B5EF4-FFF2-40B4-BE49-F238E27FC236}">
                <a16:creationId xmlns:a16="http://schemas.microsoft.com/office/drawing/2014/main" id="{94EF2CC9-2754-81DB-DDB3-9DF94DF7A4CA}"/>
              </a:ext>
            </a:extLst>
          </p:cNvPr>
          <p:cNvSpPr txBox="1"/>
          <p:nvPr/>
        </p:nvSpPr>
        <p:spPr>
          <a:xfrm>
            <a:off x="2375065" y="5242357"/>
            <a:ext cx="1744452" cy="369332"/>
          </a:xfrm>
          <a:prstGeom prst="rect">
            <a:avLst/>
          </a:prstGeom>
          <a:noFill/>
        </p:spPr>
        <p:txBody>
          <a:bodyPr wrap="none" rtlCol="0">
            <a:spAutoFit/>
          </a:bodyPr>
          <a:lstStyle/>
          <a:p>
            <a:r>
              <a:rPr lang="en-US" dirty="0"/>
              <a:t>Data Warehouse</a:t>
            </a:r>
          </a:p>
        </p:txBody>
      </p:sp>
      <p:sp>
        <p:nvSpPr>
          <p:cNvPr id="5" name="TextBox 4">
            <a:extLst>
              <a:ext uri="{FF2B5EF4-FFF2-40B4-BE49-F238E27FC236}">
                <a16:creationId xmlns:a16="http://schemas.microsoft.com/office/drawing/2014/main" id="{D27C8853-5588-06B8-1432-B29DF6053845}"/>
              </a:ext>
            </a:extLst>
          </p:cNvPr>
          <p:cNvSpPr txBox="1"/>
          <p:nvPr/>
        </p:nvSpPr>
        <p:spPr>
          <a:xfrm>
            <a:off x="7386452" y="5242357"/>
            <a:ext cx="1094017" cy="369332"/>
          </a:xfrm>
          <a:prstGeom prst="rect">
            <a:avLst/>
          </a:prstGeom>
          <a:noFill/>
        </p:spPr>
        <p:txBody>
          <a:bodyPr wrap="none" rtlCol="0">
            <a:spAutoFit/>
          </a:bodyPr>
          <a:lstStyle/>
          <a:p>
            <a:r>
              <a:rPr lang="en-US" dirty="0"/>
              <a:t>Data Lake</a:t>
            </a:r>
          </a:p>
        </p:txBody>
      </p:sp>
    </p:spTree>
    <p:extLst>
      <p:ext uri="{BB962C8B-B14F-4D97-AF65-F5344CB8AC3E}">
        <p14:creationId xmlns:p14="http://schemas.microsoft.com/office/powerpoint/2010/main" val="4344941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41733877-29EB-FF88-4057-778821ED81FE}"/>
              </a:ext>
            </a:extLst>
          </p:cNvPr>
          <p:cNvGraphicFramePr>
            <a:graphicFrameLocks noGrp="1"/>
          </p:cNvGraphicFramePr>
          <p:nvPr>
            <p:extLst>
              <p:ext uri="{D42A27DB-BD31-4B8C-83A1-F6EECF244321}">
                <p14:modId xmlns:p14="http://schemas.microsoft.com/office/powerpoint/2010/main" val="543872865"/>
              </p:ext>
            </p:extLst>
          </p:nvPr>
        </p:nvGraphicFramePr>
        <p:xfrm>
          <a:off x="1283157" y="643466"/>
          <a:ext cx="9625687" cy="5571070"/>
        </p:xfrm>
        <a:graphic>
          <a:graphicData uri="http://schemas.openxmlformats.org/drawingml/2006/table">
            <a:tbl>
              <a:tblPr/>
              <a:tblGrid>
                <a:gridCol w="1699881">
                  <a:extLst>
                    <a:ext uri="{9D8B030D-6E8A-4147-A177-3AD203B41FA5}">
                      <a16:colId xmlns:a16="http://schemas.microsoft.com/office/drawing/2014/main" val="1660323606"/>
                    </a:ext>
                  </a:extLst>
                </a:gridCol>
                <a:gridCol w="3880747">
                  <a:extLst>
                    <a:ext uri="{9D8B030D-6E8A-4147-A177-3AD203B41FA5}">
                      <a16:colId xmlns:a16="http://schemas.microsoft.com/office/drawing/2014/main" val="243213304"/>
                    </a:ext>
                  </a:extLst>
                </a:gridCol>
                <a:gridCol w="4045059">
                  <a:extLst>
                    <a:ext uri="{9D8B030D-6E8A-4147-A177-3AD203B41FA5}">
                      <a16:colId xmlns:a16="http://schemas.microsoft.com/office/drawing/2014/main" val="3759403711"/>
                    </a:ext>
                  </a:extLst>
                </a:gridCol>
              </a:tblGrid>
              <a:tr h="473219">
                <a:tc>
                  <a:txBody>
                    <a:bodyPr/>
                    <a:lstStyle/>
                    <a:p>
                      <a:pPr algn="l" fontAlgn="b">
                        <a:spcBef>
                          <a:spcPts val="0"/>
                        </a:spcBef>
                        <a:spcAft>
                          <a:spcPts val="0"/>
                        </a:spcAft>
                      </a:pPr>
                      <a:r>
                        <a:rPr lang="en-CA" sz="2100" b="1" i="0" u="none" strike="noStrike">
                          <a:effectLst/>
                          <a:latin typeface="Arial" panose="020B0604020202020204" pitchFamily="34" charset="0"/>
                        </a:rPr>
                        <a:t>Aspect</a:t>
                      </a:r>
                      <a:endParaRPr lang="en-CA" sz="2100" b="0" i="0" u="none" strike="noStrike">
                        <a:effectLst/>
                        <a:latin typeface="Arial" panose="020B0604020202020204" pitchFamily="34" charset="0"/>
                      </a:endParaRPr>
                    </a:p>
                  </a:txBody>
                  <a:tcPr marL="107550" marR="107550" marT="53775" marB="53775" anchor="b">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
                        <a:spcBef>
                          <a:spcPts val="0"/>
                        </a:spcBef>
                        <a:spcAft>
                          <a:spcPts val="0"/>
                        </a:spcAft>
                      </a:pPr>
                      <a:r>
                        <a:rPr lang="en-CA" sz="2100" b="1" i="0" u="none" strike="noStrike">
                          <a:effectLst/>
                          <a:latin typeface="Arial" panose="020B0604020202020204" pitchFamily="34" charset="0"/>
                        </a:rPr>
                        <a:t>Data Lake</a:t>
                      </a:r>
                      <a:endParaRPr lang="en-CA" sz="2100" b="0" i="0" u="none" strike="noStrike">
                        <a:effectLst/>
                        <a:latin typeface="Arial" panose="020B0604020202020204" pitchFamily="34" charset="0"/>
                      </a:endParaRPr>
                    </a:p>
                  </a:txBody>
                  <a:tcPr marL="107550" marR="107550" marT="53775" marB="53775" anchor="b">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
                        <a:spcBef>
                          <a:spcPts val="0"/>
                        </a:spcBef>
                        <a:spcAft>
                          <a:spcPts val="0"/>
                        </a:spcAft>
                      </a:pPr>
                      <a:r>
                        <a:rPr lang="en-CA" sz="2100" b="1" i="0" u="none" strike="noStrike">
                          <a:effectLst/>
                          <a:latin typeface="Arial" panose="020B0604020202020204" pitchFamily="34" charset="0"/>
                        </a:rPr>
                        <a:t>Data Warehouse</a:t>
                      </a:r>
                      <a:endParaRPr lang="en-CA" sz="2100" b="0" i="0" u="none" strike="noStrike">
                        <a:effectLst/>
                        <a:latin typeface="Arial" panose="020B0604020202020204" pitchFamily="34" charset="0"/>
                      </a:endParaRPr>
                    </a:p>
                  </a:txBody>
                  <a:tcPr marL="107550" marR="107550" marT="53775" marB="53775" anchor="b">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1408201195"/>
                  </a:ext>
                </a:extLst>
              </a:tr>
              <a:tr h="1118516">
                <a:tc>
                  <a:txBody>
                    <a:bodyPr/>
                    <a:lstStyle/>
                    <a:p>
                      <a:pPr algn="l" fontAlgn="base">
                        <a:spcBef>
                          <a:spcPts val="0"/>
                        </a:spcBef>
                        <a:spcAft>
                          <a:spcPts val="0"/>
                        </a:spcAft>
                      </a:pPr>
                      <a:r>
                        <a:rPr lang="en-CA" sz="2100" b="0" i="0" u="none" strike="noStrike">
                          <a:effectLst/>
                          <a:latin typeface="Arial" panose="020B0604020202020204" pitchFamily="34" charset="0"/>
                        </a:rPr>
                        <a:t>Data Structure</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Raw, unprocessed, varied (structured, semi-structured, unstructured)</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Structured, predefined schema</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1606616660"/>
                  </a:ext>
                </a:extLst>
              </a:tr>
              <a:tr h="795867">
                <a:tc>
                  <a:txBody>
                    <a:bodyPr/>
                    <a:lstStyle/>
                    <a:p>
                      <a:pPr algn="l" fontAlgn="base">
                        <a:spcBef>
                          <a:spcPts val="0"/>
                        </a:spcBef>
                        <a:spcAft>
                          <a:spcPts val="0"/>
                        </a:spcAft>
                      </a:pPr>
                      <a:r>
                        <a:rPr lang="en-CA" sz="2100" b="0" i="0" u="none" strike="noStrike">
                          <a:effectLst/>
                          <a:latin typeface="Arial" panose="020B0604020202020204" pitchFamily="34" charset="0"/>
                        </a:rPr>
                        <a:t>Data Processing</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Processing at the time of analysis</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Predefined transformations during ETL</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1056727686"/>
                  </a:ext>
                </a:extLst>
              </a:tr>
              <a:tr h="795867">
                <a:tc>
                  <a:txBody>
                    <a:bodyPr/>
                    <a:lstStyle/>
                    <a:p>
                      <a:pPr algn="l" fontAlgn="base">
                        <a:spcBef>
                          <a:spcPts val="0"/>
                        </a:spcBef>
                        <a:spcAft>
                          <a:spcPts val="0"/>
                        </a:spcAft>
                      </a:pPr>
                      <a:r>
                        <a:rPr lang="en-CA" sz="2100" b="0" i="0" u="none" strike="noStrike">
                          <a:effectLst/>
                          <a:latin typeface="Arial" panose="020B0604020202020204" pitchFamily="34" charset="0"/>
                        </a:rPr>
                        <a:t>Schema Flexibility</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Schema-on-read</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Predefined schema and structure</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2379615149"/>
                  </a:ext>
                </a:extLst>
              </a:tr>
              <a:tr h="795867">
                <a:tc>
                  <a:txBody>
                    <a:bodyPr/>
                    <a:lstStyle/>
                    <a:p>
                      <a:pPr algn="l" fontAlgn="base">
                        <a:spcBef>
                          <a:spcPts val="0"/>
                        </a:spcBef>
                        <a:spcAft>
                          <a:spcPts val="0"/>
                        </a:spcAft>
                      </a:pPr>
                      <a:r>
                        <a:rPr lang="en-CA" sz="2100" b="0" i="0" u="none" strike="noStrike">
                          <a:effectLst/>
                          <a:latin typeface="Arial" panose="020B0604020202020204" pitchFamily="34" charset="0"/>
                        </a:rPr>
                        <a:t>Data Integration</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Wide range of data types and sources</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Primarily structured data integration</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2063983223"/>
                  </a:ext>
                </a:extLst>
              </a:tr>
              <a:tr h="795867">
                <a:tc>
                  <a:txBody>
                    <a:bodyPr/>
                    <a:lstStyle/>
                    <a:p>
                      <a:pPr algn="l" fontAlgn="base">
                        <a:spcBef>
                          <a:spcPts val="0"/>
                        </a:spcBef>
                        <a:spcAft>
                          <a:spcPts val="0"/>
                        </a:spcAft>
                      </a:pPr>
                      <a:r>
                        <a:rPr lang="en-CA" sz="2100" b="0" i="0" u="none" strike="noStrike">
                          <a:effectLst/>
                          <a:latin typeface="Arial" panose="020B0604020202020204" pitchFamily="34" charset="0"/>
                        </a:rPr>
                        <a:t>Use Cases</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Flexible analysis, exploratory analytics, machine learning</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Reporting, querying, business intelligence</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2047240337"/>
                  </a:ext>
                </a:extLst>
              </a:tr>
              <a:tr h="795867">
                <a:tc>
                  <a:txBody>
                    <a:bodyPr/>
                    <a:lstStyle/>
                    <a:p>
                      <a:pPr algn="l" fontAlgn="base">
                        <a:spcBef>
                          <a:spcPts val="0"/>
                        </a:spcBef>
                        <a:spcAft>
                          <a:spcPts val="0"/>
                        </a:spcAft>
                      </a:pPr>
                      <a:r>
                        <a:rPr lang="en-CA" sz="2100" b="0" i="0" u="none" strike="noStrike">
                          <a:effectLst/>
                          <a:latin typeface="Arial" panose="020B0604020202020204" pitchFamily="34" charset="0"/>
                        </a:rPr>
                        <a:t>Storage Approach</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9525"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a:effectLst/>
                          <a:latin typeface="Arial" panose="020B0604020202020204" pitchFamily="34" charset="0"/>
                        </a:rPr>
                        <a:t>Flat architecture</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9525" cap="flat" cmpd="sng" algn="ctr">
                      <a:solidFill>
                        <a:srgbClr val="D9D9E3"/>
                      </a:solidFill>
                      <a:prstDash val="solid"/>
                      <a:round/>
                      <a:headEnd type="none" w="med" len="med"/>
                      <a:tailEnd type="none" w="med" len="med"/>
                    </a:lnB>
                  </a:tcPr>
                </a:tc>
                <a:tc>
                  <a:txBody>
                    <a:bodyPr/>
                    <a:lstStyle/>
                    <a:p>
                      <a:pPr algn="l" fontAlgn="base">
                        <a:spcBef>
                          <a:spcPts val="0"/>
                        </a:spcBef>
                        <a:spcAft>
                          <a:spcPts val="0"/>
                        </a:spcAft>
                      </a:pPr>
                      <a:r>
                        <a:rPr lang="en-CA" sz="2100" b="0" i="0" u="none" strike="noStrike" dirty="0">
                          <a:effectLst/>
                          <a:latin typeface="Arial" panose="020B0604020202020204" pitchFamily="34" charset="0"/>
                        </a:rPr>
                        <a:t>Relational database system</a:t>
                      </a:r>
                    </a:p>
                  </a:txBody>
                  <a:tcPr marL="107550" marR="107550" marT="53775" marB="53775" anchor="ctr">
                    <a:lnL w="9525" cap="flat" cmpd="sng" algn="ctr">
                      <a:solidFill>
                        <a:srgbClr val="D9D9E3"/>
                      </a:solidFill>
                      <a:prstDash val="solid"/>
                      <a:round/>
                      <a:headEnd type="none" w="med" len="med"/>
                      <a:tailEnd type="none" w="med" len="med"/>
                    </a:lnL>
                    <a:lnR w="9525"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9525"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1994787065"/>
                  </a:ext>
                </a:extLst>
              </a:tr>
            </a:tbl>
          </a:graphicData>
        </a:graphic>
      </p:graphicFrame>
    </p:spTree>
    <p:extLst>
      <p:ext uri="{BB962C8B-B14F-4D97-AF65-F5344CB8AC3E}">
        <p14:creationId xmlns:p14="http://schemas.microsoft.com/office/powerpoint/2010/main" val="24852115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206C0BF-C85B-5276-EC8C-36F233EF1988}"/>
              </a:ext>
            </a:extLst>
          </p:cNvPr>
          <p:cNvSpPr txBox="1"/>
          <p:nvPr/>
        </p:nvSpPr>
        <p:spPr>
          <a:xfrm>
            <a:off x="0" y="486888"/>
            <a:ext cx="12031683" cy="4989186"/>
          </a:xfrm>
          <a:prstGeom prst="rect">
            <a:avLst/>
          </a:prstGeom>
          <a:noFill/>
        </p:spPr>
        <p:txBody>
          <a:bodyPr wrap="square">
            <a:spAutoFit/>
          </a:bodyPr>
          <a:lstStyle/>
          <a:p>
            <a:pPr algn="l">
              <a:lnSpc>
                <a:spcPct val="150000"/>
              </a:lnSpc>
            </a:pPr>
            <a:r>
              <a:rPr lang="en-CA" sz="1600" b="1" i="0" dirty="0">
                <a:solidFill>
                  <a:srgbClr val="1F1F1F"/>
                </a:solidFill>
                <a:effectLst/>
                <a:latin typeface="OpenSans"/>
              </a:rPr>
              <a:t>Summary &amp; Highlights</a:t>
            </a:r>
          </a:p>
          <a:p>
            <a:pPr algn="l">
              <a:lnSpc>
                <a:spcPct val="150000"/>
              </a:lnSpc>
            </a:pPr>
            <a:r>
              <a:rPr lang="en-CA" sz="1600" b="0" i="0" dirty="0">
                <a:solidFill>
                  <a:srgbClr val="1F1F1F"/>
                </a:solidFill>
                <a:effectLst/>
                <a:latin typeface="var(--cds-font-family-source-sans-pro)"/>
              </a:rPr>
              <a:t>Congratulations! You have completed this module. At this point, you know: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ETL stands for Extract, Transform, and Load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Loading means writing the data to its destination environment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Cloud platforms are enabling ELT to become an emerging trend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The key differences between ETL and ELT include the place of transformation, flexibility, Big Data support, and time-to-insight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There is an increasing demand for access to raw data that drives the evolution from ETL, which is still used, to ELT, which enables ad-hoc, self-serve analytics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Data extraction often involves advanced technology including database querying, web scraping, and APIs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Data transformation, such as typing, structuring, normalizing, aggregating, and cleaning, is about formatting data to suit the application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Information can be lost in transformation processes through filtering and aggregation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Data loading techniques include scheduled, on-demand, and incremental </a:t>
            </a:r>
          </a:p>
          <a:p>
            <a:pPr algn="l">
              <a:lnSpc>
                <a:spcPct val="150000"/>
              </a:lnSpc>
              <a:buFont typeface="Arial" panose="020B0604020202020204" pitchFamily="34" charset="0"/>
              <a:buChar char="•"/>
            </a:pPr>
            <a:r>
              <a:rPr lang="en-CA" sz="1600" b="0" i="0" dirty="0">
                <a:solidFill>
                  <a:srgbClr val="1F1F1F"/>
                </a:solidFill>
                <a:effectLst/>
                <a:latin typeface="var(--cds-font-family-source-sans-pro)"/>
              </a:rPr>
              <a:t>Data can be loaded in batches or streamed continuously </a:t>
            </a:r>
          </a:p>
        </p:txBody>
      </p:sp>
    </p:spTree>
    <p:extLst>
      <p:ext uri="{BB962C8B-B14F-4D97-AF65-F5344CB8AC3E}">
        <p14:creationId xmlns:p14="http://schemas.microsoft.com/office/powerpoint/2010/main" val="2958017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3F7751C-8E45-89D2-81B6-05B8FE87C0BD}"/>
              </a:ext>
            </a:extLst>
          </p:cNvPr>
          <p:cNvSpPr txBox="1"/>
          <p:nvPr/>
        </p:nvSpPr>
        <p:spPr>
          <a:xfrm>
            <a:off x="164275" y="168004"/>
            <a:ext cx="11863449" cy="3505960"/>
          </a:xfrm>
          <a:prstGeom prst="rect">
            <a:avLst/>
          </a:prstGeom>
          <a:noFill/>
        </p:spPr>
        <p:txBody>
          <a:bodyPr wrap="square">
            <a:spAutoFit/>
          </a:bodyPr>
          <a:lstStyle/>
          <a:p>
            <a:pPr algn="l">
              <a:lnSpc>
                <a:spcPct val="150000"/>
              </a:lnSpc>
            </a:pPr>
            <a:r>
              <a:rPr lang="en-CA" sz="1400" b="0" i="0" dirty="0">
                <a:solidFill>
                  <a:srgbClr val="333333"/>
                </a:solidFill>
                <a:effectLst/>
                <a:latin typeface="OpenSans"/>
              </a:rPr>
              <a:t>ETL stands for </a:t>
            </a:r>
            <a:r>
              <a:rPr lang="en-CA" sz="1400" b="1" i="0" dirty="0">
                <a:solidFill>
                  <a:srgbClr val="333333"/>
                </a:solidFill>
                <a:effectLst/>
                <a:latin typeface="OpenSans"/>
              </a:rPr>
              <a:t>Extract, Transform, and Load. </a:t>
            </a:r>
            <a:endParaRPr lang="en-CA" sz="1400" b="0" i="0" dirty="0">
              <a:solidFill>
                <a:srgbClr val="333333"/>
              </a:solidFill>
              <a:effectLst/>
              <a:latin typeface="OpenSans"/>
            </a:endParaRP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ETL is an automated data pipeline engineering methodology, whereby data is acquired and prepared for subsequent use in an analytics environment, such as a data warehouse or data mart.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ETL refers to the process of </a:t>
            </a:r>
            <a:r>
              <a:rPr lang="en-CA" sz="1400" b="0" i="0" u="sng" dirty="0">
                <a:solidFill>
                  <a:srgbClr val="333333"/>
                </a:solidFill>
                <a:effectLst/>
                <a:latin typeface="OpenSans"/>
              </a:rPr>
              <a:t>curating data from multiple sources, conforming it to a unified data format or structure, and then loading the transformed data into its new environment.</a:t>
            </a:r>
          </a:p>
          <a:p>
            <a:pPr algn="l"/>
            <a:endParaRPr lang="en-CA" sz="1400" b="0" i="0" dirty="0">
              <a:solidFill>
                <a:srgbClr val="333333"/>
              </a:solidFill>
              <a:effectLst/>
              <a:latin typeface="OpenSans"/>
            </a:endParaRP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Extraction process obtains or reads the data from one or more sources.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Transformation process wrangles the data into a format that is suitable for its destination and its intended use.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final Loading process takes the transformed data and loads it into its new environment, ready for </a:t>
            </a:r>
            <a:r>
              <a:rPr lang="en-CA" sz="1400" b="0" i="0" u="sng" dirty="0">
                <a:solidFill>
                  <a:srgbClr val="333333"/>
                </a:solidFill>
                <a:effectLst/>
                <a:latin typeface="OpenSans"/>
              </a:rPr>
              <a:t>visualization, exploration, further transformation, and modelling.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curated data may also be utilized to support automation and decision-making.</a:t>
            </a:r>
          </a:p>
        </p:txBody>
      </p:sp>
      <p:sp>
        <p:nvSpPr>
          <p:cNvPr id="11" name="TextBox 10">
            <a:extLst>
              <a:ext uri="{FF2B5EF4-FFF2-40B4-BE49-F238E27FC236}">
                <a16:creationId xmlns:a16="http://schemas.microsoft.com/office/drawing/2014/main" id="{9108C7FD-3254-A609-94B8-41DC24EE1FA2}"/>
              </a:ext>
            </a:extLst>
          </p:cNvPr>
          <p:cNvSpPr txBox="1"/>
          <p:nvPr/>
        </p:nvSpPr>
        <p:spPr>
          <a:xfrm>
            <a:off x="164275" y="3962967"/>
            <a:ext cx="11770426" cy="2727029"/>
          </a:xfrm>
          <a:prstGeom prst="rect">
            <a:avLst/>
          </a:prstGeom>
          <a:noFill/>
        </p:spPr>
        <p:txBody>
          <a:bodyPr wrap="square">
            <a:spAutoFit/>
          </a:bodyPr>
          <a:lstStyle/>
          <a:p>
            <a:pPr algn="l">
              <a:lnSpc>
                <a:spcPct val="150000"/>
              </a:lnSpc>
            </a:pPr>
            <a:r>
              <a:rPr lang="en-CA" sz="1400" b="1" i="0" dirty="0">
                <a:solidFill>
                  <a:srgbClr val="333333"/>
                </a:solidFill>
                <a:effectLst/>
                <a:latin typeface="OpenSans"/>
              </a:rPr>
              <a:t>What is Extraction?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To extract data is to configure access to it and read it into an application. Normally this is an automated process. </a:t>
            </a:r>
          </a:p>
          <a:p>
            <a:pPr algn="l">
              <a:lnSpc>
                <a:spcPct val="150000"/>
              </a:lnSpc>
            </a:pPr>
            <a:r>
              <a:rPr lang="en-CA" sz="1400" b="0" i="0" dirty="0">
                <a:solidFill>
                  <a:srgbClr val="333333"/>
                </a:solidFill>
                <a:effectLst/>
                <a:latin typeface="OpenSans"/>
              </a:rPr>
              <a:t>Some common methods include: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Web scraping, where data is extracted from web pages using applications such as Python or R to parse the underlying HTML code, and Using APIs to programmatically connect to data and query it.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source data may be relatively static, such as a data archive, in which case the extraction step would be a stage within a batch process.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On the other hand, the data could be streaming live, and from many locations.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Examples include weather station data, social networking feeds, and IoT devices.</a:t>
            </a:r>
            <a:r>
              <a:rPr lang="en-CA" b="0" i="0" dirty="0">
                <a:solidFill>
                  <a:srgbClr val="333333"/>
                </a:solidFill>
                <a:effectLst/>
                <a:latin typeface="OpenSans"/>
              </a:rPr>
              <a:t> </a:t>
            </a:r>
          </a:p>
        </p:txBody>
      </p:sp>
    </p:spTree>
    <p:extLst>
      <p:ext uri="{BB962C8B-B14F-4D97-AF65-F5344CB8AC3E}">
        <p14:creationId xmlns:p14="http://schemas.microsoft.com/office/powerpoint/2010/main" val="922640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1C10C54-1A12-DE7C-5429-EBED85B64374}"/>
              </a:ext>
            </a:extLst>
          </p:cNvPr>
          <p:cNvSpPr txBox="1"/>
          <p:nvPr/>
        </p:nvSpPr>
        <p:spPr>
          <a:xfrm>
            <a:off x="178131" y="116773"/>
            <a:ext cx="10723418" cy="2967415"/>
          </a:xfrm>
          <a:prstGeom prst="rect">
            <a:avLst/>
          </a:prstGeom>
          <a:noFill/>
        </p:spPr>
        <p:txBody>
          <a:bodyPr wrap="square">
            <a:spAutoFit/>
          </a:bodyPr>
          <a:lstStyle/>
          <a:p>
            <a:pPr algn="l">
              <a:lnSpc>
                <a:spcPct val="150000"/>
              </a:lnSpc>
            </a:pPr>
            <a:r>
              <a:rPr lang="en-CA" sz="1400" b="1" i="0" dirty="0">
                <a:solidFill>
                  <a:srgbClr val="333333"/>
                </a:solidFill>
                <a:effectLst/>
                <a:latin typeface="OpenSans"/>
              </a:rPr>
              <a:t>What is data transformation?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Data transformation, also known as data wrangling, means processing data to make it conform to the requirements of both the target system and the intended use case for the curated data.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Transformation can include any of the following kinds of processes: </a:t>
            </a:r>
          </a:p>
          <a:p>
            <a:pPr algn="l">
              <a:lnSpc>
                <a:spcPct val="150000"/>
              </a:lnSpc>
            </a:pPr>
            <a:r>
              <a:rPr lang="en-CA" sz="1400" b="1" i="0" dirty="0">
                <a:solidFill>
                  <a:srgbClr val="333333"/>
                </a:solidFill>
                <a:effectLst/>
                <a:latin typeface="OpenSans"/>
              </a:rPr>
              <a:t>Cleaning</a:t>
            </a:r>
            <a:r>
              <a:rPr lang="en-CA" sz="1400" b="0" i="0" dirty="0">
                <a:solidFill>
                  <a:srgbClr val="333333"/>
                </a:solidFill>
                <a:effectLst/>
                <a:latin typeface="OpenSans"/>
              </a:rPr>
              <a:t>: fixing errors or missing values. </a:t>
            </a:r>
          </a:p>
          <a:p>
            <a:pPr algn="l">
              <a:lnSpc>
                <a:spcPct val="150000"/>
              </a:lnSpc>
            </a:pPr>
            <a:r>
              <a:rPr lang="en-CA" sz="1400" b="1" i="0" dirty="0">
                <a:solidFill>
                  <a:srgbClr val="333333"/>
                </a:solidFill>
                <a:effectLst/>
                <a:latin typeface="OpenSans"/>
              </a:rPr>
              <a:t>Filtering</a:t>
            </a:r>
            <a:r>
              <a:rPr lang="en-CA" sz="1400" b="0" i="0" dirty="0">
                <a:solidFill>
                  <a:srgbClr val="333333"/>
                </a:solidFill>
                <a:effectLst/>
                <a:latin typeface="OpenSans"/>
              </a:rPr>
              <a:t>: selecting only what is needed. </a:t>
            </a:r>
          </a:p>
          <a:p>
            <a:pPr algn="l">
              <a:lnSpc>
                <a:spcPct val="150000"/>
              </a:lnSpc>
            </a:pPr>
            <a:r>
              <a:rPr lang="en-CA" sz="1400" b="1" i="0" dirty="0">
                <a:solidFill>
                  <a:srgbClr val="333333"/>
                </a:solidFill>
                <a:effectLst/>
                <a:latin typeface="OpenSans"/>
              </a:rPr>
              <a:t>Joining disparate data sources: </a:t>
            </a:r>
            <a:r>
              <a:rPr lang="en-CA" sz="1400" b="0" i="0" dirty="0">
                <a:solidFill>
                  <a:srgbClr val="333333"/>
                </a:solidFill>
                <a:effectLst/>
                <a:latin typeface="OpenSans"/>
              </a:rPr>
              <a:t>merging related data. </a:t>
            </a:r>
          </a:p>
          <a:p>
            <a:pPr algn="l">
              <a:lnSpc>
                <a:spcPct val="150000"/>
              </a:lnSpc>
            </a:pPr>
            <a:r>
              <a:rPr lang="en-CA" sz="1400" b="1" i="0" dirty="0">
                <a:solidFill>
                  <a:srgbClr val="333333"/>
                </a:solidFill>
                <a:effectLst/>
                <a:latin typeface="OpenSans"/>
              </a:rPr>
              <a:t>Feature engineering: </a:t>
            </a:r>
            <a:r>
              <a:rPr lang="en-CA" sz="1400" b="0" i="0" dirty="0">
                <a:solidFill>
                  <a:srgbClr val="333333"/>
                </a:solidFill>
                <a:effectLst/>
                <a:latin typeface="OpenSans"/>
              </a:rPr>
              <a:t>such as creating KPIs for dashboards or machine learning. </a:t>
            </a:r>
          </a:p>
          <a:p>
            <a:pPr algn="l">
              <a:lnSpc>
                <a:spcPct val="150000"/>
              </a:lnSpc>
            </a:pPr>
            <a:r>
              <a:rPr lang="en-CA" sz="1400" b="1" i="0" dirty="0">
                <a:solidFill>
                  <a:srgbClr val="333333"/>
                </a:solidFill>
                <a:effectLst/>
                <a:latin typeface="OpenSans"/>
              </a:rPr>
              <a:t>Formatting and data typing</a:t>
            </a:r>
            <a:r>
              <a:rPr lang="en-CA" sz="1400" b="0" i="0" dirty="0">
                <a:solidFill>
                  <a:srgbClr val="333333"/>
                </a:solidFill>
                <a:effectLst/>
                <a:latin typeface="OpenSans"/>
              </a:rPr>
              <a:t>: making the data compatible with its destination.</a:t>
            </a:r>
          </a:p>
        </p:txBody>
      </p:sp>
      <p:sp>
        <p:nvSpPr>
          <p:cNvPr id="5" name="TextBox 4">
            <a:extLst>
              <a:ext uri="{FF2B5EF4-FFF2-40B4-BE49-F238E27FC236}">
                <a16:creationId xmlns:a16="http://schemas.microsoft.com/office/drawing/2014/main" id="{A476773D-D53D-4E6E-0B2B-739766CABE5E}"/>
              </a:ext>
            </a:extLst>
          </p:cNvPr>
          <p:cNvSpPr txBox="1"/>
          <p:nvPr/>
        </p:nvSpPr>
        <p:spPr>
          <a:xfrm>
            <a:off x="178130" y="3429000"/>
            <a:ext cx="11780321" cy="1674689"/>
          </a:xfrm>
          <a:prstGeom prst="rect">
            <a:avLst/>
          </a:prstGeom>
          <a:noFill/>
        </p:spPr>
        <p:txBody>
          <a:bodyPr wrap="square">
            <a:spAutoFit/>
          </a:bodyPr>
          <a:lstStyle/>
          <a:p>
            <a:pPr algn="l">
              <a:lnSpc>
                <a:spcPct val="150000"/>
              </a:lnSpc>
            </a:pPr>
            <a:r>
              <a:rPr lang="en-CA" sz="1400" b="1" i="0" dirty="0">
                <a:solidFill>
                  <a:srgbClr val="333333"/>
                </a:solidFill>
                <a:effectLst/>
                <a:latin typeface="OpenSans"/>
              </a:rPr>
              <a:t>What is data loading?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Generally this just means writing data to some new destination environment.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Typical destinations include </a:t>
            </a:r>
            <a:r>
              <a:rPr lang="en-CA" sz="1400" b="1" i="0" dirty="0">
                <a:solidFill>
                  <a:srgbClr val="333333"/>
                </a:solidFill>
                <a:effectLst/>
                <a:latin typeface="OpenSans"/>
              </a:rPr>
              <a:t>databases, data warehouses, and data marts.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key goal of data loading is </a:t>
            </a:r>
            <a:r>
              <a:rPr lang="en-CA" sz="1400" b="0" i="0" u="sng" dirty="0">
                <a:solidFill>
                  <a:srgbClr val="333333"/>
                </a:solidFill>
                <a:effectLst/>
                <a:latin typeface="OpenSans"/>
              </a:rPr>
              <a:t>to make the data readily available for ingestion by analytics applications </a:t>
            </a:r>
            <a:r>
              <a:rPr lang="en-CA" sz="1400" b="0" i="0" dirty="0">
                <a:solidFill>
                  <a:srgbClr val="333333"/>
                </a:solidFill>
                <a:effectLst/>
                <a:latin typeface="OpenSans"/>
              </a:rPr>
              <a:t>so that end users can gain value from it.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Applications include dashboards, reports, and advanced analytics such as forecasting and classification.</a:t>
            </a:r>
          </a:p>
        </p:txBody>
      </p:sp>
    </p:spTree>
    <p:extLst>
      <p:ext uri="{BB962C8B-B14F-4D97-AF65-F5344CB8AC3E}">
        <p14:creationId xmlns:p14="http://schemas.microsoft.com/office/powerpoint/2010/main" val="9130358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C36C74-3EB9-4C1C-47A3-7B5276149670}"/>
              </a:ext>
            </a:extLst>
          </p:cNvPr>
          <p:cNvSpPr txBox="1"/>
          <p:nvPr/>
        </p:nvSpPr>
        <p:spPr>
          <a:xfrm>
            <a:off x="93023" y="2977477"/>
            <a:ext cx="12005954" cy="3747501"/>
          </a:xfrm>
          <a:prstGeom prst="rect">
            <a:avLst/>
          </a:prstGeom>
          <a:noFill/>
        </p:spPr>
        <p:txBody>
          <a:bodyPr wrap="square">
            <a:spAutoFit/>
          </a:bodyPr>
          <a:lstStyle/>
          <a:p>
            <a:pPr algn="l">
              <a:lnSpc>
                <a:spcPct val="150000"/>
              </a:lnSpc>
            </a:pPr>
            <a:r>
              <a:rPr lang="en-CA" sz="1600" b="0" i="0" dirty="0">
                <a:solidFill>
                  <a:srgbClr val="333333"/>
                </a:solidFill>
                <a:effectLst/>
                <a:latin typeface="OpenSans"/>
              </a:rPr>
              <a:t>There are many use cases for ETL pipelines.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A very large amount of information is either already recorded or being generated, but is not yet captured, or accessible, as a digital file.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Examples include paper documents, photos and illustrations, and analog audio and video tapes.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Digitizing analog data includes extraction by some form of scanning, analog-to-digital transformation, and, finally, storage into a repository.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Online transaction processing (OLTP) systems don’t save historical data.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Accordingly, ETL processes capture the transaction history and prepare it for subsequent analysis in an online analytical processing (OLAP) system. </a:t>
            </a:r>
          </a:p>
          <a:p>
            <a:pPr marL="285750" indent="-285750" algn="l">
              <a:lnSpc>
                <a:spcPct val="150000"/>
              </a:lnSpc>
              <a:buFont typeface="Arial" panose="020B0604020202020204" pitchFamily="34" charset="0"/>
              <a:buChar char="•"/>
            </a:pPr>
            <a:r>
              <a:rPr lang="en-CA" sz="1600" b="0" i="0" dirty="0">
                <a:solidFill>
                  <a:srgbClr val="333333"/>
                </a:solidFill>
                <a:effectLst/>
                <a:latin typeface="OpenSans"/>
              </a:rPr>
              <a:t>Other use cases include engineering ‘features’, or KPIs, from data sources, as preparation for: </a:t>
            </a:r>
          </a:p>
          <a:p>
            <a:pPr marL="342900" indent="-342900" algn="l">
              <a:lnSpc>
                <a:spcPct val="150000"/>
              </a:lnSpc>
              <a:buFont typeface="+mj-lt"/>
              <a:buAutoNum type="arabicPeriod"/>
            </a:pPr>
            <a:r>
              <a:rPr lang="en-CA" sz="1600" b="0" i="0" dirty="0">
                <a:solidFill>
                  <a:srgbClr val="333333"/>
                </a:solidFill>
                <a:effectLst/>
                <a:latin typeface="OpenSans"/>
              </a:rPr>
              <a:t>Ingestion by dashboards used by operations, sales and marketing, customers, and executives. </a:t>
            </a:r>
          </a:p>
          <a:p>
            <a:pPr marL="342900" indent="-342900" algn="l">
              <a:lnSpc>
                <a:spcPct val="150000"/>
              </a:lnSpc>
              <a:buFont typeface="+mj-lt"/>
              <a:buAutoNum type="arabicPeriod"/>
            </a:pPr>
            <a:r>
              <a:rPr lang="en-CA" sz="1600" b="0" i="0" dirty="0">
                <a:solidFill>
                  <a:srgbClr val="333333"/>
                </a:solidFill>
                <a:effectLst/>
                <a:latin typeface="OpenSans"/>
              </a:rPr>
              <a:t>Training and deploying machine learning models for prediction and augmented decision making.</a:t>
            </a:r>
          </a:p>
        </p:txBody>
      </p:sp>
      <p:pic>
        <p:nvPicPr>
          <p:cNvPr id="4" name="Picture 3">
            <a:extLst>
              <a:ext uri="{FF2B5EF4-FFF2-40B4-BE49-F238E27FC236}">
                <a16:creationId xmlns:a16="http://schemas.microsoft.com/office/drawing/2014/main" id="{28FCDF0F-8EAC-5A08-2BF0-57F18399D7C0}"/>
              </a:ext>
            </a:extLst>
          </p:cNvPr>
          <p:cNvPicPr>
            <a:picLocks noChangeAspect="1"/>
          </p:cNvPicPr>
          <p:nvPr/>
        </p:nvPicPr>
        <p:blipFill>
          <a:blip r:embed="rId2"/>
          <a:stretch>
            <a:fillRect/>
          </a:stretch>
        </p:blipFill>
        <p:spPr>
          <a:xfrm>
            <a:off x="3850491" y="168057"/>
            <a:ext cx="6599795" cy="3260944"/>
          </a:xfrm>
          <a:prstGeom prst="rect">
            <a:avLst/>
          </a:prstGeom>
        </p:spPr>
      </p:pic>
    </p:spTree>
    <p:extLst>
      <p:ext uri="{BB962C8B-B14F-4D97-AF65-F5344CB8AC3E}">
        <p14:creationId xmlns:p14="http://schemas.microsoft.com/office/powerpoint/2010/main" val="1012672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F25F23-18C9-1BB4-F2C5-9E530183A80B}"/>
              </a:ext>
            </a:extLst>
          </p:cNvPr>
          <p:cNvSpPr txBox="1"/>
          <p:nvPr/>
        </p:nvSpPr>
        <p:spPr>
          <a:xfrm>
            <a:off x="4582574" y="1047827"/>
            <a:ext cx="2211779" cy="707886"/>
          </a:xfrm>
          <a:prstGeom prst="rect">
            <a:avLst/>
          </a:prstGeom>
          <a:noFill/>
        </p:spPr>
        <p:txBody>
          <a:bodyPr wrap="square">
            <a:spAutoFit/>
          </a:bodyPr>
          <a:lstStyle/>
          <a:p>
            <a:r>
              <a:rPr lang="en-US" sz="4000" b="1" dirty="0"/>
              <a:t>ELT </a:t>
            </a:r>
            <a:r>
              <a:rPr lang="en-US" sz="3200" b="1" dirty="0"/>
              <a:t>Basics</a:t>
            </a:r>
            <a:endParaRPr lang="en-US" b="1" dirty="0"/>
          </a:p>
        </p:txBody>
      </p:sp>
      <p:pic>
        <p:nvPicPr>
          <p:cNvPr id="4" name="Picture 3">
            <a:extLst>
              <a:ext uri="{FF2B5EF4-FFF2-40B4-BE49-F238E27FC236}">
                <a16:creationId xmlns:a16="http://schemas.microsoft.com/office/drawing/2014/main" id="{C7BB4640-8478-5483-209C-04EAFA7479F7}"/>
              </a:ext>
            </a:extLst>
          </p:cNvPr>
          <p:cNvPicPr>
            <a:picLocks noChangeAspect="1"/>
          </p:cNvPicPr>
          <p:nvPr/>
        </p:nvPicPr>
        <p:blipFill>
          <a:blip r:embed="rId2"/>
          <a:stretch>
            <a:fillRect/>
          </a:stretch>
        </p:blipFill>
        <p:spPr>
          <a:xfrm>
            <a:off x="2209800" y="2063166"/>
            <a:ext cx="7772400" cy="2259707"/>
          </a:xfrm>
          <a:prstGeom prst="rect">
            <a:avLst/>
          </a:prstGeom>
        </p:spPr>
      </p:pic>
    </p:spTree>
    <p:extLst>
      <p:ext uri="{BB962C8B-B14F-4D97-AF65-F5344CB8AC3E}">
        <p14:creationId xmlns:p14="http://schemas.microsoft.com/office/powerpoint/2010/main" val="1303697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7C9AE9-96FE-50B1-8D96-2A1946244A83}"/>
              </a:ext>
            </a:extLst>
          </p:cNvPr>
          <p:cNvSpPr txBox="1"/>
          <p:nvPr/>
        </p:nvSpPr>
        <p:spPr>
          <a:xfrm>
            <a:off x="166255" y="0"/>
            <a:ext cx="11317184" cy="1028358"/>
          </a:xfrm>
          <a:prstGeom prst="rect">
            <a:avLst/>
          </a:prstGeom>
          <a:noFill/>
        </p:spPr>
        <p:txBody>
          <a:bodyPr wrap="square">
            <a:spAutoFit/>
          </a:bodyPr>
          <a:lstStyle/>
          <a:p>
            <a:pPr algn="l">
              <a:lnSpc>
                <a:spcPct val="150000"/>
              </a:lnSpc>
            </a:pPr>
            <a:r>
              <a:rPr lang="en-CA" sz="1400" b="1" i="0" dirty="0">
                <a:solidFill>
                  <a:srgbClr val="333333"/>
                </a:solidFill>
                <a:effectLst/>
                <a:latin typeface="OpenSans"/>
              </a:rPr>
              <a:t>ELT</a:t>
            </a:r>
            <a:r>
              <a:rPr lang="en-CA" sz="1400" i="0" dirty="0">
                <a:solidFill>
                  <a:srgbClr val="333333"/>
                </a:solidFill>
                <a:effectLst/>
                <a:latin typeface="OpenSans"/>
              </a:rPr>
              <a:t> stands for</a:t>
            </a:r>
            <a:r>
              <a:rPr lang="en-CA" sz="1400" b="1" i="0" dirty="0">
                <a:solidFill>
                  <a:srgbClr val="333333"/>
                </a:solidFill>
                <a:effectLst/>
                <a:latin typeface="OpenSans"/>
              </a:rPr>
              <a:t>: Extract, ​ Load, and ​ Transform.​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ELT is an acronym for a specific automated data pipeline engineering methodology.​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ELT is similar to ETL in that similar stages are involved but the order in which they are performed is different. </a:t>
            </a:r>
          </a:p>
        </p:txBody>
      </p:sp>
      <p:sp>
        <p:nvSpPr>
          <p:cNvPr id="5" name="TextBox 4">
            <a:extLst>
              <a:ext uri="{FF2B5EF4-FFF2-40B4-BE49-F238E27FC236}">
                <a16:creationId xmlns:a16="http://schemas.microsoft.com/office/drawing/2014/main" id="{978C0978-32A5-935C-66BC-E11C0C496B9C}"/>
              </a:ext>
            </a:extLst>
          </p:cNvPr>
          <p:cNvSpPr txBox="1"/>
          <p:nvPr/>
        </p:nvSpPr>
        <p:spPr>
          <a:xfrm>
            <a:off x="0" y="1407456"/>
            <a:ext cx="6270171" cy="4998676"/>
          </a:xfrm>
          <a:prstGeom prst="rect">
            <a:avLst/>
          </a:prstGeom>
          <a:noFill/>
        </p:spPr>
        <p:txBody>
          <a:bodyPr wrap="square">
            <a:spAutoFit/>
          </a:bodyPr>
          <a:lstStyle/>
          <a:p>
            <a:pPr algn="ctr">
              <a:lnSpc>
                <a:spcPct val="150000"/>
              </a:lnSpc>
            </a:pPr>
            <a:r>
              <a:rPr lang="en-CA" b="1" i="0" dirty="0">
                <a:solidFill>
                  <a:srgbClr val="333333"/>
                </a:solidFill>
                <a:effectLst/>
                <a:latin typeface="OpenSans"/>
              </a:rPr>
              <a:t>ELT</a:t>
            </a:r>
            <a:endParaRPr lang="en-CA" sz="1400" b="1" i="0" dirty="0">
              <a:solidFill>
                <a:srgbClr val="333333"/>
              </a:solidFill>
              <a:effectLst/>
              <a:latin typeface="OpenSans"/>
            </a:endParaRP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 For ELT processes, data is acquired and directly loaded, as-is, into its destination environment.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From its new home, usually a sophisticated analytics platform such as a data lake, it can be transformed on demand and however users wish. ​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Like ETL, the first stage in the ELT process is </a:t>
            </a:r>
            <a:r>
              <a:rPr lang="en-CA" sz="1400" b="1" i="0" dirty="0">
                <a:solidFill>
                  <a:srgbClr val="333333"/>
                </a:solidFill>
                <a:effectLst/>
                <a:latin typeface="OpenSans"/>
              </a:rPr>
              <a:t>Extraction</a:t>
            </a:r>
            <a:r>
              <a:rPr lang="en-CA" sz="1400" b="0" i="0" dirty="0">
                <a:solidFill>
                  <a:srgbClr val="333333"/>
                </a:solidFill>
                <a:effectLst/>
                <a:latin typeface="OpenSans"/>
              </a:rPr>
              <a:t>. The Extraction process obtains the data from all sources and reads the data, often in an asynchronous fashion, into an application.​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a:t>
            </a:r>
            <a:r>
              <a:rPr lang="en-CA" sz="1400" b="1" i="0" dirty="0">
                <a:solidFill>
                  <a:srgbClr val="333333"/>
                </a:solidFill>
                <a:effectLst/>
                <a:latin typeface="OpenSans"/>
              </a:rPr>
              <a:t>Loading </a:t>
            </a:r>
            <a:r>
              <a:rPr lang="en-CA" sz="1400" b="0" i="0" dirty="0">
                <a:solidFill>
                  <a:srgbClr val="333333"/>
                </a:solidFill>
                <a:effectLst/>
                <a:latin typeface="OpenSans"/>
              </a:rPr>
              <a:t>process takes the raw data as-is , and loads it into its new environment, where modern analytics tools can then be used directly.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 </a:t>
            </a:r>
            <a:r>
              <a:rPr lang="en-CA" sz="1400" b="1" i="0" dirty="0">
                <a:solidFill>
                  <a:srgbClr val="333333"/>
                </a:solidFill>
                <a:effectLst/>
                <a:latin typeface="OpenSans"/>
              </a:rPr>
              <a:t>Transformation</a:t>
            </a:r>
            <a:r>
              <a:rPr lang="en-CA" sz="1400" b="0" i="0" dirty="0">
                <a:solidFill>
                  <a:srgbClr val="333333"/>
                </a:solidFill>
                <a:effectLst/>
                <a:latin typeface="OpenSans"/>
              </a:rPr>
              <a:t> process for </a:t>
            </a:r>
            <a:r>
              <a:rPr lang="en-CA" sz="1400" b="0" i="0" u="sng" dirty="0">
                <a:solidFill>
                  <a:srgbClr val="333333"/>
                </a:solidFill>
                <a:effectLst/>
                <a:latin typeface="OpenSans"/>
              </a:rPr>
              <a:t>ELT is much more dynamic than </a:t>
            </a:r>
            <a:r>
              <a:rPr lang="en-CA" sz="1400" b="0" i="0" dirty="0">
                <a:solidFill>
                  <a:srgbClr val="333333"/>
                </a:solidFill>
                <a:effectLst/>
                <a:latin typeface="OpenSans"/>
              </a:rPr>
              <a:t>it is for conventional </a:t>
            </a:r>
            <a:r>
              <a:rPr lang="en-CA" sz="1400" b="0" i="0" u="sng" dirty="0">
                <a:solidFill>
                  <a:srgbClr val="333333"/>
                </a:solidFill>
                <a:effectLst/>
                <a:latin typeface="OpenSans"/>
              </a:rPr>
              <a:t>ETL.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Modern analytics tools in the destination environment enable </a:t>
            </a:r>
            <a:r>
              <a:rPr lang="en-CA" sz="1400" b="0" i="0" u="sng" dirty="0">
                <a:solidFill>
                  <a:srgbClr val="333333"/>
                </a:solidFill>
                <a:effectLst/>
                <a:latin typeface="OpenSans"/>
              </a:rPr>
              <a:t>interactive, on-demand exploration and visualization of your data, including advanced analytics such as modelling and prediction. </a:t>
            </a:r>
          </a:p>
        </p:txBody>
      </p:sp>
      <p:pic>
        <p:nvPicPr>
          <p:cNvPr id="6" name="Picture 5">
            <a:extLst>
              <a:ext uri="{FF2B5EF4-FFF2-40B4-BE49-F238E27FC236}">
                <a16:creationId xmlns:a16="http://schemas.microsoft.com/office/drawing/2014/main" id="{D3A40D4F-967D-A704-0C1E-790AC9190560}"/>
              </a:ext>
            </a:extLst>
          </p:cNvPr>
          <p:cNvPicPr>
            <a:picLocks noChangeAspect="1"/>
          </p:cNvPicPr>
          <p:nvPr/>
        </p:nvPicPr>
        <p:blipFill>
          <a:blip r:embed="rId2"/>
          <a:stretch>
            <a:fillRect/>
          </a:stretch>
        </p:blipFill>
        <p:spPr>
          <a:xfrm>
            <a:off x="6725393" y="1258783"/>
            <a:ext cx="5316186" cy="1876301"/>
          </a:xfrm>
          <a:prstGeom prst="rect">
            <a:avLst/>
          </a:prstGeom>
        </p:spPr>
      </p:pic>
    </p:spTree>
    <p:extLst>
      <p:ext uri="{BB962C8B-B14F-4D97-AF65-F5344CB8AC3E}">
        <p14:creationId xmlns:p14="http://schemas.microsoft.com/office/powerpoint/2010/main" val="6954702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6B4046-BCC4-4C8D-E59C-10C112943C22}"/>
              </a:ext>
            </a:extLst>
          </p:cNvPr>
          <p:cNvSpPr txBox="1"/>
          <p:nvPr/>
        </p:nvSpPr>
        <p:spPr>
          <a:xfrm>
            <a:off x="0" y="0"/>
            <a:ext cx="10913424" cy="4583178"/>
          </a:xfrm>
          <a:prstGeom prst="rect">
            <a:avLst/>
          </a:prstGeom>
          <a:noFill/>
        </p:spPr>
        <p:txBody>
          <a:bodyPr wrap="square">
            <a:spAutoFit/>
          </a:bodyPr>
          <a:lstStyle/>
          <a:p>
            <a:pPr algn="l">
              <a:lnSpc>
                <a:spcPct val="150000"/>
              </a:lnSpc>
            </a:pPr>
            <a:r>
              <a:rPr lang="en-CA" sz="1400" b="1" i="0" dirty="0">
                <a:solidFill>
                  <a:srgbClr val="333333"/>
                </a:solidFill>
                <a:effectLst/>
                <a:latin typeface="OpenSans"/>
              </a:rPr>
              <a:t>Why is ELT emerging?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cloud computing solutions are evolving at tremendous rates due to the demands of </a:t>
            </a:r>
            <a:r>
              <a:rPr lang="en-CA" sz="1400" b="1" i="0" dirty="0">
                <a:solidFill>
                  <a:srgbClr val="333333"/>
                </a:solidFill>
                <a:effectLst/>
                <a:latin typeface="OpenSans"/>
              </a:rPr>
              <a:t>Big Data.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They can easily </a:t>
            </a:r>
            <a:r>
              <a:rPr lang="en-CA" sz="1400" b="1" i="0" dirty="0">
                <a:solidFill>
                  <a:srgbClr val="333333"/>
                </a:solidFill>
                <a:effectLst/>
                <a:latin typeface="OpenSans"/>
              </a:rPr>
              <a:t>handle huge amounts of asynchronous data </a:t>
            </a:r>
            <a:r>
              <a:rPr lang="en-CA" sz="1400" b="0" i="0" dirty="0">
                <a:solidFill>
                  <a:srgbClr val="333333"/>
                </a:solidFill>
                <a:effectLst/>
                <a:latin typeface="OpenSans"/>
              </a:rPr>
              <a:t>which can be highly distributed around the world. </a:t>
            </a:r>
          </a:p>
          <a:p>
            <a:pPr marL="285750" indent="-285750" algn="l">
              <a:lnSpc>
                <a:spcPct val="150000"/>
              </a:lnSpc>
              <a:buFont typeface="Arial" panose="020B0604020202020204" pitchFamily="34" charset="0"/>
              <a:buChar char="•"/>
            </a:pPr>
            <a:r>
              <a:rPr lang="en-CA" sz="1400" b="1" i="0" dirty="0">
                <a:solidFill>
                  <a:srgbClr val="333333"/>
                </a:solidFill>
                <a:effectLst/>
                <a:latin typeface="OpenSans"/>
              </a:rPr>
              <a:t>Cloud computing </a:t>
            </a:r>
            <a:r>
              <a:rPr lang="en-CA" sz="1400" b="0" i="0" u="sng" dirty="0">
                <a:solidFill>
                  <a:srgbClr val="333333"/>
                </a:solidFill>
                <a:effectLst/>
                <a:latin typeface="OpenSans"/>
              </a:rPr>
              <a:t>resources </a:t>
            </a:r>
            <a:r>
              <a:rPr lang="en-CA" sz="1400" b="0" i="0" dirty="0">
                <a:solidFill>
                  <a:srgbClr val="333333"/>
                </a:solidFill>
                <a:effectLst/>
                <a:latin typeface="OpenSans"/>
              </a:rPr>
              <a:t>are practically unlimited, and they </a:t>
            </a:r>
            <a:r>
              <a:rPr lang="en-CA" sz="1400" b="1" i="0" dirty="0">
                <a:solidFill>
                  <a:srgbClr val="333333"/>
                </a:solidFill>
                <a:effectLst/>
                <a:latin typeface="OpenSans"/>
              </a:rPr>
              <a:t>can scale on demand</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Unlike traditional on-premises hardware, you </a:t>
            </a:r>
            <a:r>
              <a:rPr lang="en-CA" sz="1400" b="0" i="0" u="sng" dirty="0">
                <a:solidFill>
                  <a:srgbClr val="333333"/>
                </a:solidFill>
                <a:effectLst/>
                <a:latin typeface="OpenSans"/>
              </a:rPr>
              <a:t>only pay for the computing resources you use.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You don’t have to worry about underutilizing resources, that is, overspending on equipment.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With ELT, you have a clean </a:t>
            </a:r>
            <a:r>
              <a:rPr lang="en-CA" sz="1400" b="1" i="0" dirty="0">
                <a:solidFill>
                  <a:srgbClr val="333333"/>
                </a:solidFill>
                <a:effectLst/>
                <a:latin typeface="OpenSans"/>
              </a:rPr>
              <a:t>separation between moving data and processing data</a:t>
            </a:r>
            <a:r>
              <a:rPr lang="en-CA" sz="1400" b="0" i="0" dirty="0">
                <a:solidFill>
                  <a:srgbClr val="333333"/>
                </a:solidFill>
                <a:effectLst/>
                <a:latin typeface="OpenSans"/>
              </a:rPr>
              <a: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cloud computing is equally prepared to handle the most challenging cases for either of these two tasks.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There may be many reasons to transform your data and just as many ways to do it.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Thus, </a:t>
            </a:r>
            <a:r>
              <a:rPr lang="en-CA" sz="1400" b="1" i="0" dirty="0">
                <a:solidFill>
                  <a:srgbClr val="333333"/>
                </a:solidFill>
                <a:effectLst/>
                <a:latin typeface="OpenSans"/>
              </a:rPr>
              <a:t>ELT is a flexible option </a:t>
            </a:r>
            <a:r>
              <a:rPr lang="en-CA" sz="1400" b="0" i="0" dirty="0">
                <a:solidFill>
                  <a:srgbClr val="333333"/>
                </a:solidFill>
                <a:effectLst/>
                <a:latin typeface="OpenSans"/>
              </a:rPr>
              <a:t>that enables a variety of applications from the same source of data.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Because you are </a:t>
            </a:r>
            <a:r>
              <a:rPr lang="en-CA" sz="1400" b="1" i="0" dirty="0">
                <a:solidFill>
                  <a:srgbClr val="333333"/>
                </a:solidFill>
                <a:effectLst/>
                <a:latin typeface="OpenSans"/>
              </a:rPr>
              <a:t>working with a replica of the source data</a:t>
            </a:r>
            <a:r>
              <a:rPr lang="en-CA" sz="1400" b="0" i="0" dirty="0">
                <a:solidFill>
                  <a:srgbClr val="333333"/>
                </a:solidFill>
                <a:effectLst/>
                <a:latin typeface="OpenSans"/>
              </a:rPr>
              <a:t>, there </a:t>
            </a:r>
            <a:r>
              <a:rPr lang="en-CA" sz="1400" b="1" i="0" dirty="0">
                <a:solidFill>
                  <a:schemeClr val="accent2"/>
                </a:solidFill>
                <a:effectLst/>
                <a:latin typeface="OpenSans"/>
              </a:rPr>
              <a:t>is no information loss.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Many kinds of transformations can lead to information loss, and if these happen somewhere upstream in the pipeline, it may be a long time before you can have a change request met. </a:t>
            </a:r>
          </a:p>
          <a:p>
            <a:pPr marL="285750" indent="-285750" algn="l">
              <a:lnSpc>
                <a:spcPct val="150000"/>
              </a:lnSpc>
              <a:buFont typeface="Arial" panose="020B0604020202020204" pitchFamily="34" charset="0"/>
              <a:buChar char="•"/>
            </a:pPr>
            <a:r>
              <a:rPr lang="en-CA" sz="1400" b="0" i="0" dirty="0">
                <a:solidFill>
                  <a:srgbClr val="333333"/>
                </a:solidFill>
                <a:effectLst/>
                <a:latin typeface="OpenSans"/>
              </a:rPr>
              <a:t>Worse yet, the information may be forever lost if the raw data is not stored.</a:t>
            </a:r>
          </a:p>
        </p:txBody>
      </p:sp>
      <p:pic>
        <p:nvPicPr>
          <p:cNvPr id="4" name="Picture 3">
            <a:extLst>
              <a:ext uri="{FF2B5EF4-FFF2-40B4-BE49-F238E27FC236}">
                <a16:creationId xmlns:a16="http://schemas.microsoft.com/office/drawing/2014/main" id="{16BE6532-2A01-0000-4CE5-F998662AB83A}"/>
              </a:ext>
            </a:extLst>
          </p:cNvPr>
          <p:cNvPicPr>
            <a:picLocks noChangeAspect="1"/>
          </p:cNvPicPr>
          <p:nvPr/>
        </p:nvPicPr>
        <p:blipFill>
          <a:blip r:embed="rId2"/>
          <a:stretch>
            <a:fillRect/>
          </a:stretch>
        </p:blipFill>
        <p:spPr>
          <a:xfrm>
            <a:off x="6353298" y="4235116"/>
            <a:ext cx="5822445" cy="2249792"/>
          </a:xfrm>
          <a:prstGeom prst="rect">
            <a:avLst/>
          </a:prstGeom>
        </p:spPr>
      </p:pic>
    </p:spTree>
    <p:extLst>
      <p:ext uri="{BB962C8B-B14F-4D97-AF65-F5344CB8AC3E}">
        <p14:creationId xmlns:p14="http://schemas.microsoft.com/office/powerpoint/2010/main" val="3506386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97D9C1-6A9D-A48A-6953-2475034962AE}"/>
              </a:ext>
            </a:extLst>
          </p:cNvPr>
          <p:cNvSpPr txBox="1"/>
          <p:nvPr/>
        </p:nvSpPr>
        <p:spPr>
          <a:xfrm>
            <a:off x="5023262" y="1258784"/>
            <a:ext cx="3000245" cy="461665"/>
          </a:xfrm>
          <a:prstGeom prst="rect">
            <a:avLst/>
          </a:prstGeom>
          <a:noFill/>
        </p:spPr>
        <p:txBody>
          <a:bodyPr wrap="none" rtlCol="0">
            <a:spAutoFit/>
          </a:bodyPr>
          <a:lstStyle/>
          <a:p>
            <a:r>
              <a:rPr lang="en-US" sz="2400" b="1" dirty="0"/>
              <a:t>ETL vs ELT comparison</a:t>
            </a:r>
          </a:p>
        </p:txBody>
      </p:sp>
      <p:pic>
        <p:nvPicPr>
          <p:cNvPr id="3" name="Picture 2">
            <a:extLst>
              <a:ext uri="{FF2B5EF4-FFF2-40B4-BE49-F238E27FC236}">
                <a16:creationId xmlns:a16="http://schemas.microsoft.com/office/drawing/2014/main" id="{D1D51197-D60A-438F-B327-8AE76625DEB9}"/>
              </a:ext>
            </a:extLst>
          </p:cNvPr>
          <p:cNvPicPr>
            <a:picLocks noChangeAspect="1"/>
          </p:cNvPicPr>
          <p:nvPr/>
        </p:nvPicPr>
        <p:blipFill>
          <a:blip r:embed="rId2"/>
          <a:stretch>
            <a:fillRect/>
          </a:stretch>
        </p:blipFill>
        <p:spPr>
          <a:xfrm>
            <a:off x="2209800" y="2352916"/>
            <a:ext cx="7772400" cy="2152167"/>
          </a:xfrm>
          <a:prstGeom prst="rect">
            <a:avLst/>
          </a:prstGeom>
        </p:spPr>
      </p:pic>
    </p:spTree>
    <p:extLst>
      <p:ext uri="{BB962C8B-B14F-4D97-AF65-F5344CB8AC3E}">
        <p14:creationId xmlns:p14="http://schemas.microsoft.com/office/powerpoint/2010/main" val="5289176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20418</TotalTime>
  <Words>2839</Words>
  <Application>Microsoft Macintosh PowerPoint</Application>
  <PresentationFormat>Widescreen</PresentationFormat>
  <Paragraphs>194</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Calibri Light</vt:lpstr>
      <vt:lpstr>OpenSans</vt:lpstr>
      <vt:lpstr>Source Sans Pro</vt:lpstr>
      <vt:lpstr>var(--cds-font-family-source-sans-pro)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Smit Shah</dc:creator>
  <cp:lastModifiedBy>Smit Shah</cp:lastModifiedBy>
  <cp:revision>51</cp:revision>
  <cp:lastPrinted>2023-06-12T00:42:47Z</cp:lastPrinted>
  <dcterms:created xsi:type="dcterms:W3CDTF">2023-05-06T23:06:08Z</dcterms:created>
  <dcterms:modified xsi:type="dcterms:W3CDTF">2023-06-24T15:44:03Z</dcterms:modified>
</cp:coreProperties>
</file>

<file path=docProps/thumbnail.jpeg>
</file>